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handoutMasterIdLst>
    <p:handoutMasterId r:id="rId37"/>
  </p:handoutMasterIdLst>
  <p:sldIdLst>
    <p:sldId id="257" r:id="rId2"/>
    <p:sldId id="302" r:id="rId3"/>
    <p:sldId id="303" r:id="rId4"/>
    <p:sldId id="260" r:id="rId5"/>
    <p:sldId id="261" r:id="rId6"/>
    <p:sldId id="262" r:id="rId7"/>
    <p:sldId id="263" r:id="rId8"/>
    <p:sldId id="264" r:id="rId9"/>
    <p:sldId id="300" r:id="rId10"/>
    <p:sldId id="292" r:id="rId11"/>
    <p:sldId id="298" r:id="rId12"/>
    <p:sldId id="304" r:id="rId13"/>
    <p:sldId id="305" r:id="rId14"/>
    <p:sldId id="306" r:id="rId15"/>
    <p:sldId id="307" r:id="rId16"/>
    <p:sldId id="269" r:id="rId17"/>
    <p:sldId id="308" r:id="rId18"/>
    <p:sldId id="271" r:id="rId19"/>
    <p:sldId id="309" r:id="rId20"/>
    <p:sldId id="310" r:id="rId21"/>
    <p:sldId id="301" r:id="rId22"/>
    <p:sldId id="274" r:id="rId23"/>
    <p:sldId id="299" r:id="rId24"/>
    <p:sldId id="311" r:id="rId25"/>
    <p:sldId id="282" r:id="rId26"/>
    <p:sldId id="283" r:id="rId27"/>
    <p:sldId id="286" r:id="rId28"/>
    <p:sldId id="293" r:id="rId29"/>
    <p:sldId id="294" r:id="rId30"/>
    <p:sldId id="287" r:id="rId31"/>
    <p:sldId id="288" r:id="rId32"/>
    <p:sldId id="290" r:id="rId33"/>
    <p:sldId id="291" r:id="rId34"/>
    <p:sldId id="297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376" autoAdjust="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Aparat Penegak Hukum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83-4B62-9A7D-259281AF1DB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F83-4B62-9A7D-259281AF1DB8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83-4B62-9A7D-259281AF1DB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83-4B62-9A7D-259281AF1DB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F83-4B62-9A7D-259281AF1DB8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F83-4B62-9A7D-259281AF1DB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3AE6E"/>
                </a:solidFill>
                <a:round/>
              </a:ln>
              <a:effectLst>
                <a:outerShdw blurRad="50800" dist="38100" dir="2700000" algn="tl" rotWithShape="0">
                  <a:srgbClr val="53AE6E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133</c:v>
                </c:pt>
                <c:pt idx="1">
                  <c:v>59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3-4B62-9A7D-259281AF1DB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Keuangan Daerah</c:v>
                </c:pt>
                <c:pt idx="1">
                  <c:v>Pendidikan</c:v>
                </c:pt>
                <c:pt idx="2">
                  <c:v>Transportasi</c:v>
                </c:pt>
                <c:pt idx="3">
                  <c:v>Sosial kemasyarakatan</c:v>
                </c:pt>
                <c:pt idx="4">
                  <c:v>Kesehatan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34</c:v>
                </c:pt>
                <c:pt idx="1">
                  <c:v>27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5-45D5-9810-3530EA67E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64766080"/>
        <c:axId val="164767616"/>
        <c:axId val="0"/>
      </c:bar3DChart>
      <c:catAx>
        <c:axId val="1647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67616"/>
        <c:crosses val="autoZero"/>
        <c:auto val="1"/>
        <c:lblAlgn val="ctr"/>
        <c:lblOffset val="100"/>
        <c:noMultiLvlLbl val="0"/>
      </c:catAx>
      <c:valAx>
        <c:axId val="16476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66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245-40D7-903D-8B36374CB1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BC-47A6-9F35-ABF0D7CF6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Infrastruktur</c:v>
                </c:pt>
                <c:pt idx="1">
                  <c:v>Non Infrastruktur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5-40D7-903D-8B36374CB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887232"/>
        <c:axId val="169888768"/>
        <c:axId val="0"/>
      </c:bar3DChart>
      <c:catAx>
        <c:axId val="16988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88768"/>
        <c:crosses val="autoZero"/>
        <c:auto val="1"/>
        <c:lblAlgn val="ctr"/>
        <c:lblOffset val="100"/>
        <c:noMultiLvlLbl val="0"/>
      </c:catAx>
      <c:valAx>
        <c:axId val="16988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8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Birokrasi Daerah</c:v>
                </c:pt>
                <c:pt idx="1">
                  <c:v>Lembaga Non Kementerian</c:v>
                </c:pt>
                <c:pt idx="2">
                  <c:v>BUMN</c:v>
                </c:pt>
                <c:pt idx="3">
                  <c:v>KPU</c:v>
                </c:pt>
                <c:pt idx="4">
                  <c:v>Kecamatan / Kelurahan</c:v>
                </c:pt>
                <c:pt idx="5">
                  <c:v>Universitas</c:v>
                </c:pt>
                <c:pt idx="6">
                  <c:v>DPRD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145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 formatCode="General">
                  <c:v>7</c:v>
                </c:pt>
                <c:pt idx="5">
                  <c:v>6</c:v>
                </c:pt>
                <c:pt idx="6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E-4025-BD21-76C5C391F2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4874112"/>
        <c:axId val="184875648"/>
        <c:axId val="0"/>
      </c:bar3DChart>
      <c:catAx>
        <c:axId val="1848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75648"/>
        <c:crosses val="autoZero"/>
        <c:auto val="1"/>
        <c:lblAlgn val="ctr"/>
        <c:lblOffset val="100"/>
        <c:noMultiLvlLbl val="0"/>
      </c:catAx>
      <c:valAx>
        <c:axId val="18487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7411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1"/>
            <c:invertIfNegative val="0"/>
            <c:bubble3D val="0"/>
            <c:spPr>
              <a:pattFill prst="diag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  <a:sp3d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8FE-4025-BD21-76C5C391F2B0}"/>
              </c:ext>
            </c:extLst>
          </c:dPt>
          <c:dPt>
            <c:idx val="2"/>
            <c:invertIfNegative val="0"/>
            <c:bubble3D val="0"/>
            <c:spPr>
              <a:pattFill prst="lgCheck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FE-4025-BD21-76C5C391F2B0}"/>
              </c:ext>
            </c:extLst>
          </c:dPt>
          <c:dPt>
            <c:idx val="3"/>
            <c:invertIfNegative val="0"/>
            <c:bubble3D val="0"/>
            <c:spPr>
              <a:pattFill prst="pct40">
                <a:fgClr>
                  <a:srgbClr val="00206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  <a:sp3d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8FE-4025-BD21-76C5C391F2B0}"/>
              </c:ext>
            </c:extLst>
          </c:dPt>
          <c:dPt>
            <c:idx val="4"/>
            <c:invertIfNegative val="0"/>
            <c:bubble3D val="0"/>
            <c:spPr>
              <a:pattFill prst="horzBrick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accent6"/>
                </a:solidFill>
              </a:ln>
              <a:effectLst/>
              <a:sp3d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FE-4025-BD21-76C5C391F2B0}"/>
              </c:ext>
            </c:extLst>
          </c:dPt>
          <c:dLbls>
            <c:dLbl>
              <c:idx val="2"/>
              <c:layout>
                <c:manualLayout>
                  <c:x val="1.2476606363069245E-3"/>
                  <c:y val="-4.593639575971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FE-4025-BD21-76C5C391F2B0}"/>
                </c:ext>
              </c:extLst>
            </c:dLbl>
            <c:dLbl>
              <c:idx val="3"/>
              <c:layout>
                <c:manualLayout>
                  <c:x val="0"/>
                  <c:y val="-4.240282685512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FE-4025-BD21-76C5C391F2B0}"/>
                </c:ext>
              </c:extLst>
            </c:dLbl>
            <c:dLbl>
              <c:idx val="4"/>
              <c:layout>
                <c:manualLayout>
                  <c:x val="-1.3724266999376353E-2"/>
                  <c:y val="-3.8528986955069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FE-4025-BD21-76C5C391F2B0}"/>
                </c:ext>
              </c:extLst>
            </c:dLbl>
            <c:dLbl>
              <c:idx val="6"/>
              <c:layout>
                <c:manualLayout>
                  <c:x val="-9.9812850904555783E-3"/>
                  <c:y val="7.10220873578318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AF-49EF-8319-E3C9A7276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Birokrat Daerah</c:v>
                </c:pt>
                <c:pt idx="1">
                  <c:v>Direktur, komisaris, konsultan atau pegawai swasta</c:v>
                </c:pt>
                <c:pt idx="2">
                  <c:v>Anggota DPR/DPRD/DPD</c:v>
                </c:pt>
                <c:pt idx="3">
                  <c:v>Direktur, pejabat, pegawai BUMN/BUMD</c:v>
                </c:pt>
                <c:pt idx="4">
                  <c:v>Masyarakat</c:v>
                </c:pt>
                <c:pt idx="5">
                  <c:v>Kepala Desa, Lurah, Camat atau Aparat Desa</c:v>
                </c:pt>
                <c:pt idx="6">
                  <c:v>Kepala Daerah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217</c:v>
                </c:pt>
                <c:pt idx="1">
                  <c:v>107</c:v>
                </c:pt>
                <c:pt idx="2">
                  <c:v>24</c:v>
                </c:pt>
                <c:pt idx="3">
                  <c:v>14</c:v>
                </c:pt>
                <c:pt idx="4">
                  <c:v>13</c:v>
                </c:pt>
                <c:pt idx="5" formatCode="General">
                  <c:v>10</c:v>
                </c:pt>
                <c:pt idx="6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E-4025-BD21-76C5C391F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210549376"/>
        <c:axId val="210555264"/>
        <c:axId val="0"/>
      </c:bar3DChart>
      <c:catAx>
        <c:axId val="2105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55264"/>
        <c:crosses val="autoZero"/>
        <c:auto val="1"/>
        <c:lblAlgn val="ctr"/>
        <c:lblOffset val="100"/>
        <c:noMultiLvlLbl val="0"/>
      </c:catAx>
      <c:valAx>
        <c:axId val="21055526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49376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BBC-469D-895F-E0F0E9B111A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BBC-469D-895F-E0F0E9B111A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BBC-469D-895F-E0F0E9B111A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BBC-469D-895F-E0F0E9B111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BBC-469D-895F-E0F0E9B111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Bupati</c:v>
                </c:pt>
                <c:pt idx="1">
                  <c:v>Wakil Bupati</c:v>
                </c:pt>
                <c:pt idx="2">
                  <c:v>Walikota</c:v>
                </c:pt>
                <c:pt idx="3">
                  <c:v>Wakil Walikota</c:v>
                </c:pt>
                <c:pt idx="4">
                  <c:v>Gubernur</c:v>
                </c:pt>
                <c:pt idx="5">
                  <c:v>Wakil Gubernur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110</c:v>
                </c:pt>
                <c:pt idx="1">
                  <c:v>16</c:v>
                </c:pt>
                <c:pt idx="2">
                  <c:v>34</c:v>
                </c:pt>
                <c:pt idx="3">
                  <c:v>7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C-469D-895F-E0F0E9B11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635776"/>
        <c:axId val="210637568"/>
        <c:axId val="0"/>
      </c:bar3DChart>
      <c:catAx>
        <c:axId val="2106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37568"/>
        <c:crosses val="autoZero"/>
        <c:auto val="1"/>
        <c:lblAlgn val="ctr"/>
        <c:lblOffset val="100"/>
        <c:noMultiLvlLbl val="0"/>
      </c:catAx>
      <c:valAx>
        <c:axId val="21063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3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Kasus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 Semester I</c:v>
                </c:pt>
                <c:pt idx="1">
                  <c:v>2011 Semester I</c:v>
                </c:pt>
                <c:pt idx="2">
                  <c:v>2012 Semester I</c:v>
                </c:pt>
                <c:pt idx="3">
                  <c:v>2013 Semester I</c:v>
                </c:pt>
                <c:pt idx="4">
                  <c:v>2014 Semester I</c:v>
                </c:pt>
                <c:pt idx="5">
                  <c:v>2015 Semester I</c:v>
                </c:pt>
                <c:pt idx="6">
                  <c:v>2016 Semester 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122</c:v>
                </c:pt>
                <c:pt idx="1">
                  <c:v>150</c:v>
                </c:pt>
                <c:pt idx="2">
                  <c:v>275</c:v>
                </c:pt>
                <c:pt idx="3">
                  <c:v>292</c:v>
                </c:pt>
                <c:pt idx="4">
                  <c:v>310</c:v>
                </c:pt>
                <c:pt idx="5">
                  <c:v>299</c:v>
                </c:pt>
                <c:pt idx="6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A-43CB-8C84-205824D6E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73344"/>
        <c:axId val="2107645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Jumlah Tersangka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869619463505927E-2"/>
                  <c:y val="1.413427561837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D7-4875-9D6D-F8C5CFB65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 Semester I</c:v>
                </c:pt>
                <c:pt idx="1">
                  <c:v>2011 Semester I</c:v>
                </c:pt>
                <c:pt idx="2">
                  <c:v>2012 Semester I</c:v>
                </c:pt>
                <c:pt idx="3">
                  <c:v>2013 Semester I</c:v>
                </c:pt>
                <c:pt idx="4">
                  <c:v>2014 Semester I</c:v>
                </c:pt>
                <c:pt idx="5">
                  <c:v>2015 Semester I</c:v>
                </c:pt>
                <c:pt idx="6">
                  <c:v>2016 Semester I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445</c:v>
                </c:pt>
                <c:pt idx="1">
                  <c:v>317</c:v>
                </c:pt>
                <c:pt idx="2">
                  <c:v>651</c:v>
                </c:pt>
                <c:pt idx="3">
                  <c:v>688</c:v>
                </c:pt>
                <c:pt idx="4">
                  <c:v>671</c:v>
                </c:pt>
                <c:pt idx="5">
                  <c:v>595</c:v>
                </c:pt>
                <c:pt idx="6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2A-43CB-8C84-205824D6E5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Nilai Kerugian Negara (Rp Miliar)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9943855271366282E-2"/>
                  <c:y val="6.36042402826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D7-4875-9D6D-F8C5CFB65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 Semester I</c:v>
                </c:pt>
                <c:pt idx="1">
                  <c:v>2011 Semester I</c:v>
                </c:pt>
                <c:pt idx="2">
                  <c:v>2012 Semester I</c:v>
                </c:pt>
                <c:pt idx="3">
                  <c:v>2013 Semester I</c:v>
                </c:pt>
                <c:pt idx="4">
                  <c:v>2014 Semester I</c:v>
                </c:pt>
                <c:pt idx="5">
                  <c:v>2015 Semester I</c:v>
                </c:pt>
                <c:pt idx="6">
                  <c:v>2016 Semester I</c:v>
                </c:pt>
              </c:strCache>
            </c:strRef>
          </c:cat>
          <c:val>
            <c:numRef>
              <c:f>Sheet1!$D$2:$D$8</c:f>
              <c:numCache>
                <c:formatCode>_(* #,##0_);_(* \(#,##0\);_(* "-"??_);_(@_)</c:formatCode>
                <c:ptCount val="7"/>
                <c:pt idx="0">
                  <c:v>2016</c:v>
                </c:pt>
                <c:pt idx="1">
                  <c:v>538</c:v>
                </c:pt>
                <c:pt idx="2">
                  <c:v>2164</c:v>
                </c:pt>
                <c:pt idx="3">
                  <c:v>4399</c:v>
                </c:pt>
                <c:pt idx="4">
                  <c:v>5644</c:v>
                </c:pt>
                <c:pt idx="5">
                  <c:v>3919</c:v>
                </c:pt>
                <c:pt idx="6">
                  <c:v>890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D7-4875-9D6D-F8C5CFB65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67872"/>
        <c:axId val="210766080"/>
      </c:lineChart>
      <c:catAx>
        <c:axId val="21087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64544"/>
        <c:crosses val="autoZero"/>
        <c:auto val="1"/>
        <c:lblAlgn val="ctr"/>
        <c:lblOffset val="100"/>
        <c:noMultiLvlLbl val="0"/>
      </c:catAx>
      <c:valAx>
        <c:axId val="21076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3344"/>
        <c:crosses val="autoZero"/>
        <c:crossBetween val="between"/>
      </c:valAx>
      <c:valAx>
        <c:axId val="210766080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67872"/>
        <c:crosses val="max"/>
        <c:crossBetween val="between"/>
      </c:valAx>
      <c:catAx>
        <c:axId val="21076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0766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SMT I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88</c:v>
                </c:pt>
                <c:pt idx="1">
                  <c:v>10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7-4486-A576-2C5535CEC7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SMT I 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Sheet1!$C$2:$C$4</c:f>
              <c:numCache>
                <c:formatCode>###0</c:formatCode>
                <c:ptCount val="3"/>
                <c:pt idx="0">
                  <c:v>114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7-4486-A576-2C5535CEC7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SMT I 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Sheet1!$D$2:$D$4</c:f>
              <c:numCache>
                <c:formatCode>###0</c:formatCode>
                <c:ptCount val="3"/>
                <c:pt idx="0">
                  <c:v>182</c:v>
                </c:pt>
                <c:pt idx="1">
                  <c:v>89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17-4486-A576-2C5535CEC7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SMT I 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Sheet1!$E$2:$E$4</c:f>
              <c:numCache>
                <c:formatCode>###0</c:formatCode>
                <c:ptCount val="3"/>
                <c:pt idx="0">
                  <c:v>204</c:v>
                </c:pt>
                <c:pt idx="1">
                  <c:v>75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17-4486-A576-2C5535CEC7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SMT I 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Sheet1!$F$2:$F$4</c:f>
              <c:numCache>
                <c:formatCode>###0</c:formatCode>
                <c:ptCount val="3"/>
                <c:pt idx="0">
                  <c:v>222</c:v>
                </c:pt>
                <c:pt idx="1">
                  <c:v>72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17-4486-A576-2C5535CEC74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SMT I 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Sheet1!$G$2:$G$4</c:f>
              <c:numCache>
                <c:formatCode>###0</c:formatCode>
                <c:ptCount val="3"/>
                <c:pt idx="0">
                  <c:v>207</c:v>
                </c:pt>
                <c:pt idx="1">
                  <c:v>84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17-4486-A576-2C5535CEC74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SMT I 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Kejaksaan</c:v>
                </c:pt>
                <c:pt idx="1">
                  <c:v>Kepolisian</c:v>
                </c:pt>
                <c:pt idx="2">
                  <c:v>KPK</c:v>
                </c:pt>
              </c:strCache>
            </c:strRef>
          </c:cat>
          <c:val>
            <c:numRef>
              <c:f>Sheet1!$H$2:$H$4</c:f>
              <c:numCache>
                <c:formatCode>###0</c:formatCode>
                <c:ptCount val="3"/>
                <c:pt idx="0">
                  <c:v>133</c:v>
                </c:pt>
                <c:pt idx="1">
                  <c:v>59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17-4486-A576-2C5535CEC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163392"/>
        <c:axId val="211177472"/>
        <c:axId val="0"/>
      </c:bar3DChart>
      <c:catAx>
        <c:axId val="2111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77472"/>
        <c:crosses val="autoZero"/>
        <c:auto val="1"/>
        <c:lblAlgn val="ctr"/>
        <c:lblOffset val="100"/>
        <c:noMultiLvlLbl val="0"/>
      </c:catAx>
      <c:valAx>
        <c:axId val="21117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F6BD8-94CF-464C-B57C-EE309C5306FA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42AE-8767-4D26-BF97-05EB162F6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EDFBF2-4023-47E9-ABF8-8BC5A488FA77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1AA0B-54CF-409A-8CFC-33FEEE8A4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98DF-6931-469A-8D1C-24D5ABCE73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7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AA0B-54CF-409A-8CFC-33FEEE8A461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98DF-6931-469A-8D1C-24D5ABCE73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98DF-6931-469A-8D1C-24D5ABCE73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98DF-6931-469A-8D1C-24D5ABCE73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9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AA0B-54CF-409A-8CFC-33FEEE8A46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2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AA0B-54CF-409A-8CFC-33FEEE8A46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AA0B-54CF-409A-8CFC-33FEEE8A46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AA0B-54CF-409A-8CFC-33FEEE8A46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991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5229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5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3181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9C140E-CF26-41A8-9333-AFB50FE663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F0250C-C547-42FC-BBBC-9F3FCC111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2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chart" Target="../charts/chart5.xml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Kinerja</a:t>
            </a:r>
            <a:r>
              <a:rPr lang="en-US" sz="7200" dirty="0"/>
              <a:t> </a:t>
            </a:r>
            <a:r>
              <a:rPr lang="en-US" sz="7200" dirty="0" err="1"/>
              <a:t>Penanganan</a:t>
            </a:r>
            <a:r>
              <a:rPr lang="en-US" sz="7200" dirty="0"/>
              <a:t> Kasus </a:t>
            </a:r>
            <a:r>
              <a:rPr lang="en-US" sz="7200" dirty="0" err="1"/>
              <a:t>Korupsi</a:t>
            </a:r>
            <a:br>
              <a:rPr lang="en-US" sz="7200" dirty="0"/>
            </a:br>
            <a:r>
              <a:rPr lang="en-US" sz="7200" dirty="0"/>
              <a:t>Semester I 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© Indonesia Corruption Watch</a:t>
            </a:r>
          </a:p>
          <a:p>
            <a:r>
              <a:rPr lang="en-US" dirty="0"/>
              <a:t>Jakarta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5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2929" y="2297548"/>
            <a:ext cx="8187071" cy="2282773"/>
          </a:xfrm>
        </p:spPr>
        <p:txBody>
          <a:bodyPr>
            <a:noAutofit/>
          </a:bodyPr>
          <a:lstStyle/>
          <a:p>
            <a:r>
              <a:rPr lang="id-ID" sz="6000" dirty="0"/>
              <a:t>KINERJA PENYELIDIKAN </a:t>
            </a:r>
            <a:r>
              <a:rPr lang="en-US" sz="6000" dirty="0" err="1"/>
              <a:t>Kasus</a:t>
            </a:r>
            <a:r>
              <a:rPr lang="en-US" sz="6000" dirty="0"/>
              <a:t> </a:t>
            </a:r>
            <a:r>
              <a:rPr lang="en-US" sz="6000" dirty="0" err="1"/>
              <a:t>Korupsi</a:t>
            </a:r>
            <a:r>
              <a:rPr lang="id-ID" sz="6000" dirty="0"/>
              <a:t> APH SEM I 2016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15513" y="3073175"/>
            <a:ext cx="998806" cy="731521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4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794" y="2192434"/>
            <a:ext cx="8187071" cy="4064627"/>
          </a:xfrm>
        </p:spPr>
        <p:txBody>
          <a:bodyPr>
            <a:noAutofit/>
          </a:bodyPr>
          <a:lstStyle/>
          <a:p>
            <a:r>
              <a:rPr lang="id-ID" sz="6000" dirty="0"/>
              <a:t>KINERJA PENYELIDIKAN DIUKUR BERDASARKAN KASUS KORUPSI YANG MASUK TAHAP PENYIDIKAN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513" y="3073175"/>
            <a:ext cx="998806" cy="731521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7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2"/>
            <a:ext cx="10178322" cy="1314301"/>
          </a:xfrm>
        </p:spPr>
        <p:txBody>
          <a:bodyPr>
            <a:noAutofit/>
          </a:bodyPr>
          <a:lstStyle/>
          <a:p>
            <a:r>
              <a:rPr lang="id-ID" sz="3600" dirty="0"/>
              <a:t>KINERJA PENYELIDIKAN APH </a:t>
            </a:r>
            <a:r>
              <a:rPr lang="en-US" sz="3600" dirty="0" err="1"/>
              <a:t>selama</a:t>
            </a:r>
            <a:r>
              <a:rPr lang="en-US" sz="3600" dirty="0"/>
              <a:t> SEMESTER I 2016</a:t>
            </a:r>
            <a:r>
              <a:rPr lang="id-ID" sz="3600" dirty="0"/>
              <a:t> (PENYELIDIKAN </a:t>
            </a:r>
            <a:r>
              <a:rPr lang="id-ID" sz="3600" dirty="0">
                <a:sym typeface="Wingdings" panose="05000000000000000000" pitchFamily="2" charset="2"/>
              </a:rPr>
              <a:t>PENYIDIKAN)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695437" y="1590469"/>
          <a:ext cx="63292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764">
                  <a:extLst>
                    <a:ext uri="{9D8B030D-6E8A-4147-A177-3AD203B41FA5}">
                      <a16:colId xmlns:a16="http://schemas.microsoft.com/office/drawing/2014/main" val="936154678"/>
                    </a:ext>
                  </a:extLst>
                </a:gridCol>
                <a:gridCol w="2629535">
                  <a:extLst>
                    <a:ext uri="{9D8B030D-6E8A-4147-A177-3AD203B41FA5}">
                      <a16:colId xmlns:a16="http://schemas.microsoft.com/office/drawing/2014/main" val="3025449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KETERANGAN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SEMESTER</a:t>
                      </a:r>
                      <a:r>
                        <a:rPr lang="en-US" baseline="0" dirty="0"/>
                        <a:t> I 2016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8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Kasus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 </a:t>
                      </a:r>
                      <a:r>
                        <a:rPr lang="en-US" dirty="0" err="1"/>
                        <a:t>kasus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3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Tersangka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orang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2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Kerugian</a:t>
                      </a:r>
                      <a:r>
                        <a:rPr lang="en-US" dirty="0"/>
                        <a:t> Negara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en-US" dirty="0"/>
                        <a:t> 890,5 </a:t>
                      </a:r>
                      <a:r>
                        <a:rPr lang="en-US" dirty="0" err="1"/>
                        <a:t>miliar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3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en-US" dirty="0"/>
                        <a:t> 28 </a:t>
                      </a:r>
                      <a:r>
                        <a:rPr lang="en-US" dirty="0" err="1"/>
                        <a:t>miliar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SGD 1,6 </a:t>
                      </a:r>
                      <a:r>
                        <a:rPr lang="en-US" baseline="0" dirty="0" err="1"/>
                        <a:t>juta</a:t>
                      </a:r>
                      <a:r>
                        <a:rPr lang="en-US" baseline="0" dirty="0"/>
                        <a:t>, USD 72 </a:t>
                      </a:r>
                      <a:r>
                        <a:rPr lang="en-US" baseline="0" dirty="0" err="1"/>
                        <a:t>ribu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173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9774" y="4320209"/>
            <a:ext cx="866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Selama</a:t>
            </a:r>
            <a:r>
              <a:rPr lang="en-US" dirty="0"/>
              <a:t> semester I 2016,  </a:t>
            </a:r>
            <a:r>
              <a:rPr lang="id-ID" dirty="0"/>
              <a:t>APH berhasil menaikkan status kasus dari </a:t>
            </a:r>
            <a:r>
              <a:rPr lang="en-AU" dirty="0"/>
              <a:t>p</a:t>
            </a:r>
            <a:r>
              <a:rPr lang="id-ID" dirty="0"/>
              <a:t>enye</a:t>
            </a:r>
            <a:r>
              <a:rPr lang="en-US" dirty="0"/>
              <a:t>l</a:t>
            </a:r>
            <a:r>
              <a:rPr lang="id-ID" dirty="0"/>
              <a:t>idikan ke </a:t>
            </a:r>
            <a:r>
              <a:rPr lang="en-AU" dirty="0"/>
              <a:t>p</a:t>
            </a:r>
            <a:r>
              <a:rPr lang="id-ID" dirty="0"/>
              <a:t>enyi</a:t>
            </a:r>
            <a:r>
              <a:rPr lang="en-US" dirty="0"/>
              <a:t>di</a:t>
            </a:r>
            <a:r>
              <a:rPr lang="id-ID" dirty="0"/>
              <a:t>kan </a:t>
            </a:r>
            <a:r>
              <a:rPr lang="en-US" dirty="0" err="1"/>
              <a:t>sebanyak</a:t>
            </a:r>
            <a:r>
              <a:rPr lang="en-US" dirty="0"/>
              <a:t> 210 </a:t>
            </a:r>
            <a:r>
              <a:rPr lang="en-US" dirty="0" err="1"/>
              <a:t>kasus</a:t>
            </a:r>
            <a:r>
              <a:rPr lang="id-ID" dirty="0"/>
              <a:t> </a:t>
            </a:r>
            <a:r>
              <a:rPr lang="en-US" dirty="0" err="1"/>
              <a:t>dimana</a:t>
            </a:r>
            <a:r>
              <a:rPr lang="id-ID" dirty="0"/>
              <a:t> kerugian negara </a:t>
            </a:r>
            <a:r>
              <a:rPr lang="en-AU" dirty="0" err="1"/>
              <a:t>mencapai</a:t>
            </a:r>
            <a:r>
              <a:rPr lang="en-AU" dirty="0"/>
              <a:t> </a:t>
            </a:r>
            <a:r>
              <a:rPr lang="id-ID" dirty="0"/>
              <a:t>Rp </a:t>
            </a:r>
            <a:r>
              <a:rPr lang="en-US" dirty="0"/>
              <a:t>890,5</a:t>
            </a:r>
            <a:r>
              <a:rPr lang="id-ID" dirty="0"/>
              <a:t>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id-ID" dirty="0"/>
              <a:t>dan suap Rp 28 miliar, SGD 1,6 juta dan USD 72 ribu</a:t>
            </a:r>
            <a:r>
              <a:rPr lang="en-AU" dirty="0"/>
              <a:t>, </a:t>
            </a:r>
            <a:r>
              <a:rPr lang="en-AU" dirty="0" err="1"/>
              <a:t>dengan</a:t>
            </a:r>
            <a:r>
              <a:rPr lang="en-AU" dirty="0"/>
              <a:t> j</a:t>
            </a:r>
            <a:r>
              <a:rPr lang="id-ID" dirty="0"/>
              <a:t>umlah tersangka </a:t>
            </a:r>
            <a:r>
              <a:rPr lang="en-AU" dirty="0" err="1"/>
              <a:t>sebanyak</a:t>
            </a:r>
            <a:r>
              <a:rPr lang="en-US" dirty="0"/>
              <a:t> 500</a:t>
            </a:r>
          </a:p>
          <a:p>
            <a:r>
              <a:rPr lang="en-US" dirty="0" err="1"/>
              <a:t>orang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26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3"/>
            <a:ext cx="10178322" cy="916328"/>
          </a:xfrm>
        </p:spPr>
        <p:txBody>
          <a:bodyPr>
            <a:noAutofit/>
          </a:bodyPr>
          <a:lstStyle/>
          <a:p>
            <a:r>
              <a:rPr lang="en-US" sz="4000" dirty="0" err="1"/>
              <a:t>penanganan</a:t>
            </a:r>
            <a:r>
              <a:rPr lang="en-US" sz="4000" dirty="0"/>
              <a:t> Kasus </a:t>
            </a:r>
            <a:r>
              <a:rPr lang="en-US" sz="4000" dirty="0" err="1"/>
              <a:t>korupsi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aparat</a:t>
            </a:r>
            <a:r>
              <a:rPr lang="en-US" sz="4000" dirty="0"/>
              <a:t> </a:t>
            </a:r>
            <a:r>
              <a:rPr lang="en-US" sz="4000" dirty="0" err="1"/>
              <a:t>penegak</a:t>
            </a:r>
            <a:r>
              <a:rPr lang="en-US" sz="4000" dirty="0"/>
              <a:t> </a:t>
            </a:r>
            <a:r>
              <a:rPr lang="en-US" sz="4000" dirty="0" err="1"/>
              <a:t>hukum</a:t>
            </a:r>
            <a:r>
              <a:rPr lang="en-US" sz="4000" dirty="0"/>
              <a:t> SEMESTER I 2016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1531316"/>
          <a:ext cx="10179050" cy="359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62518" y="3193500"/>
            <a:ext cx="22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</a:t>
            </a:r>
          </a:p>
          <a:p>
            <a:r>
              <a:rPr lang="en-US" b="1" dirty="0" err="1"/>
              <a:t>Rp</a:t>
            </a:r>
            <a:r>
              <a:rPr lang="en-US" b="1" dirty="0"/>
              <a:t> 473 </a:t>
            </a:r>
            <a:r>
              <a:rPr lang="en-US" b="1" dirty="0" err="1"/>
              <a:t>miliar</a:t>
            </a:r>
            <a:endParaRPr lang="en-US" b="1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Suap</a:t>
            </a:r>
            <a:endParaRPr lang="en-US" dirty="0"/>
          </a:p>
          <a:p>
            <a:r>
              <a:rPr lang="en-US" b="1" dirty="0" err="1"/>
              <a:t>Rp</a:t>
            </a:r>
            <a:r>
              <a:rPr lang="en-US" b="1" dirty="0"/>
              <a:t>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6591" y="1432181"/>
            <a:ext cx="3014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</a:t>
            </a:r>
          </a:p>
          <a:p>
            <a:r>
              <a:rPr lang="en-US" b="1" dirty="0" err="1"/>
              <a:t>Rp</a:t>
            </a:r>
            <a:r>
              <a:rPr lang="en-US" b="1" dirty="0"/>
              <a:t> 164 </a:t>
            </a:r>
            <a:r>
              <a:rPr lang="en-US" b="1" dirty="0" err="1"/>
              <a:t>miliar</a:t>
            </a:r>
            <a:endParaRPr lang="en-US" b="1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Suap</a:t>
            </a:r>
            <a:endParaRPr lang="en-US" dirty="0"/>
          </a:p>
          <a:p>
            <a:r>
              <a:rPr lang="en-US" b="1" dirty="0" err="1"/>
              <a:t>Rp</a:t>
            </a:r>
            <a:r>
              <a:rPr lang="en-US" b="1" dirty="0"/>
              <a:t> 28 </a:t>
            </a:r>
            <a:r>
              <a:rPr lang="en-US" b="1" dirty="0" err="1"/>
              <a:t>miliar</a:t>
            </a:r>
            <a:r>
              <a:rPr lang="en-US" b="1" dirty="0"/>
              <a:t>; SGD 1,6 </a:t>
            </a:r>
            <a:r>
              <a:rPr lang="en-US" b="1" dirty="0" err="1"/>
              <a:t>juta</a:t>
            </a:r>
            <a:r>
              <a:rPr lang="en-US" b="1" dirty="0"/>
              <a:t>; USD 72 </a:t>
            </a:r>
            <a:r>
              <a:rPr lang="en-US" b="1" dirty="0" err="1"/>
              <a:t>ribu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0110" y="2723171"/>
            <a:ext cx="22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</a:t>
            </a:r>
          </a:p>
          <a:p>
            <a:r>
              <a:rPr lang="en-US" b="1" dirty="0" err="1"/>
              <a:t>Rp</a:t>
            </a:r>
            <a:r>
              <a:rPr lang="en-US" b="1" dirty="0"/>
              <a:t> 252,5 </a:t>
            </a:r>
            <a:r>
              <a:rPr lang="en-US" b="1" dirty="0" err="1"/>
              <a:t>miliar</a:t>
            </a:r>
            <a:endParaRPr lang="en-US" b="1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Suap</a:t>
            </a:r>
            <a:endParaRPr lang="en-US" dirty="0"/>
          </a:p>
          <a:p>
            <a:r>
              <a:rPr lang="en-US" b="1" dirty="0" err="1"/>
              <a:t>Rp</a:t>
            </a:r>
            <a:r>
              <a:rPr lang="en-US" b="1" dirty="0"/>
              <a:t> -</a:t>
            </a:r>
          </a:p>
        </p:txBody>
      </p:sp>
      <p:cxnSp>
        <p:nvCxnSpPr>
          <p:cNvPr id="14" name="Connector: Elbow 13"/>
          <p:cNvCxnSpPr/>
          <p:nvPr/>
        </p:nvCxnSpPr>
        <p:spPr>
          <a:xfrm flipV="1">
            <a:off x="5824025" y="1531317"/>
            <a:ext cx="2352566" cy="255280"/>
          </a:xfrm>
          <a:prstGeom prst="bentConnector3">
            <a:avLst>
              <a:gd name="adj1" fmla="val 2162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454683" y="3445565"/>
            <a:ext cx="507835" cy="41408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763617" y="2909509"/>
            <a:ext cx="728872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irp-cdn.multiscreensite.com/ea7249e1/dms3rep/multi/tablet/lawyer%20icon-432x4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3486973"/>
            <a:ext cx="815009" cy="8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3.iconfinder.com/data/icons/law-and-justice-icons/512/Police_Officer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77" y="3090945"/>
            <a:ext cx="1226448" cy="12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huk.unand.ac.id/Seminar/images/Hotel/KPK_Logo_svg_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672" y="1558125"/>
            <a:ext cx="648823" cy="7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243" y="4881489"/>
            <a:ext cx="9109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Pada</a:t>
            </a:r>
            <a:r>
              <a:rPr lang="en-US" dirty="0"/>
              <a:t> semester I 2016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id-ID" dirty="0"/>
              <a:t>kasus korupsi yakni </a:t>
            </a:r>
            <a:r>
              <a:rPr lang="en-US" dirty="0"/>
              <a:t>133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id-ID" dirty="0"/>
              <a:t>dengan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473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14 </a:t>
            </a:r>
            <a:r>
              <a:rPr lang="en-US" dirty="0" err="1"/>
              <a:t>juta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59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252,2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KPK </a:t>
            </a:r>
            <a:r>
              <a:rPr lang="en-US" dirty="0" err="1"/>
              <a:t>menangani</a:t>
            </a:r>
            <a:r>
              <a:rPr lang="en-US" dirty="0"/>
              <a:t> 18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164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28 </a:t>
            </a:r>
            <a:r>
              <a:rPr lang="en-US" dirty="0" err="1"/>
              <a:t>miliar</a:t>
            </a:r>
            <a:r>
              <a:rPr lang="en-US" dirty="0"/>
              <a:t>; SGD 1,6 </a:t>
            </a:r>
            <a:r>
              <a:rPr lang="en-US" dirty="0" err="1"/>
              <a:t>juta</a:t>
            </a:r>
            <a:r>
              <a:rPr lang="en-US" dirty="0"/>
              <a:t>; USD 72 </a:t>
            </a:r>
            <a:r>
              <a:rPr lang="en-US" dirty="0" err="1"/>
              <a:t>ribu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03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38" y="64333"/>
            <a:ext cx="3876261" cy="916328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2A1A00"/>
                </a:solidFill>
              </a:rPr>
              <a:t>kasus</a:t>
            </a:r>
            <a:r>
              <a:rPr lang="en-US" sz="2000" dirty="0">
                <a:solidFill>
                  <a:srgbClr val="2A1A00"/>
                </a:solidFill>
              </a:rPr>
              <a:t> KORUPSI YANG MASUK TAHAP </a:t>
            </a:r>
            <a:r>
              <a:rPr lang="en-US" sz="2000" dirty="0" err="1">
                <a:solidFill>
                  <a:srgbClr val="2A1A00"/>
                </a:solidFill>
              </a:rPr>
              <a:t>PENYIDIkaN</a:t>
            </a:r>
            <a:r>
              <a:rPr lang="en-US" sz="2000" dirty="0">
                <a:solidFill>
                  <a:srgbClr val="2A1A00"/>
                </a:solidFill>
              </a:rPr>
              <a:t> PADA Semester I 2016 </a:t>
            </a:r>
            <a:r>
              <a:rPr lang="id-ID" sz="2000" dirty="0">
                <a:solidFill>
                  <a:srgbClr val="2A1A00"/>
                </a:solidFill>
              </a:rPr>
              <a:t>BERDASARKAN MODUS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54156" y="1263"/>
          <a:ext cx="6599584" cy="68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96">
                  <a:extLst>
                    <a:ext uri="{9D8B030D-6E8A-4147-A177-3AD203B41FA5}">
                      <a16:colId xmlns:a16="http://schemas.microsoft.com/office/drawing/2014/main" val="1025627806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2741261217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1466607502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1274001279"/>
                    </a:ext>
                  </a:extLst>
                </a:gridCol>
              </a:tblGrid>
              <a:tr h="6777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Keterangan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Kasus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Nilai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Kerugian</a:t>
                      </a:r>
                      <a:r>
                        <a:rPr lang="en-US" sz="1600" baseline="0" dirty="0"/>
                        <a:t> Negara ( </a:t>
                      </a:r>
                      <a:r>
                        <a:rPr lang="en-US" sz="1600" baseline="0" dirty="0" err="1"/>
                        <a:t>Rp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Miliar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Nilai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Suap</a:t>
                      </a:r>
                      <a:r>
                        <a:rPr lang="en-US" sz="1600" dirty="0"/>
                        <a:t> ( </a:t>
                      </a:r>
                      <a:r>
                        <a:rPr lang="en-US" sz="1600" dirty="0" err="1"/>
                        <a:t>Rp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Miliar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51860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Penggelapan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17702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Kegiatan</a:t>
                      </a:r>
                      <a:r>
                        <a:rPr lang="en-US" sz="1600" baseline="0" dirty="0"/>
                        <a:t> / </a:t>
                      </a:r>
                      <a:r>
                        <a:rPr lang="en-US" sz="1600" baseline="0" dirty="0" err="1"/>
                        <a:t>Proyek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Fiktif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246,8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37360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Penyalahgunaan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Anggaran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81234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/>
                        <a:t>Mar</a:t>
                      </a:r>
                      <a:r>
                        <a:rPr lang="en-US" sz="1600" baseline="0" dirty="0"/>
                        <a:t>k 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349725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Penyalahgunaan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Wewenang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82416"/>
                  </a:ext>
                </a:extLst>
              </a:tr>
              <a:tr h="315402">
                <a:tc>
                  <a:txBody>
                    <a:bodyPr/>
                    <a:lstStyle/>
                    <a:p>
                      <a:r>
                        <a:rPr lang="en-US" sz="1600" dirty="0"/>
                        <a:t>Mark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58910"/>
                  </a:ext>
                </a:extLst>
              </a:tr>
              <a:tr h="331304">
                <a:tc>
                  <a:txBody>
                    <a:bodyPr/>
                    <a:lstStyle/>
                    <a:p>
                      <a:r>
                        <a:rPr lang="en-US" sz="1600" dirty="0" err="1"/>
                        <a:t>Laporan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Fiktif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22270"/>
                  </a:ext>
                </a:extLst>
              </a:tr>
              <a:tr h="3900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Suap</a:t>
                      </a:r>
                      <a:r>
                        <a:rPr lang="en-US" sz="1600" baseline="0" dirty="0"/>
                        <a:t> / </a:t>
                      </a:r>
                      <a:r>
                        <a:rPr lang="en-US" sz="1600" baseline="0" dirty="0" err="1"/>
                        <a:t>Gratifikasi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61047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Penyunatan</a:t>
                      </a:r>
                      <a:r>
                        <a:rPr lang="en-US" sz="1600" dirty="0"/>
                        <a:t> / </a:t>
                      </a:r>
                      <a:r>
                        <a:rPr lang="en-US" sz="1600" dirty="0" err="1"/>
                        <a:t>Pemotongan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25170"/>
                  </a:ext>
                </a:extLst>
              </a:tr>
              <a:tr h="354701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Pemerasan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224073"/>
                  </a:ext>
                </a:extLst>
              </a:tr>
              <a:tr h="346339">
                <a:tc>
                  <a:txBody>
                    <a:bodyPr/>
                    <a:lstStyle/>
                    <a:p>
                      <a:r>
                        <a:rPr lang="en-US" sz="1600" dirty="0" err="1"/>
                        <a:t>Anggaran</a:t>
                      </a:r>
                      <a:r>
                        <a:rPr lang="en-US" sz="1600" dirty="0"/>
                        <a:t> 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58075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r>
                        <a:rPr lang="en-US" sz="1600" dirty="0" err="1"/>
                        <a:t>Pungutan</a:t>
                      </a:r>
                      <a:r>
                        <a:rPr lang="en-US" sz="1600" dirty="0"/>
                        <a:t> 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14384"/>
                  </a:ext>
                </a:extLst>
              </a:tr>
              <a:tr h="215794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Pencucian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62227"/>
                  </a:ext>
                </a:extLst>
              </a:tr>
              <a:tr h="2157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890,5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5591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52825" y="1378634"/>
            <a:ext cx="4037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Modus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semester I 2016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penggelapan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70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fiktif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modus </a:t>
            </a:r>
            <a:r>
              <a:rPr lang="en-US" dirty="0" err="1"/>
              <a:t>kedua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34.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Modus </a:t>
            </a:r>
            <a:r>
              <a:rPr lang="en-US" dirty="0" err="1"/>
              <a:t>penyalahunaan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25.</a:t>
            </a:r>
          </a:p>
        </p:txBody>
      </p:sp>
    </p:spTree>
    <p:extLst>
      <p:ext uri="{BB962C8B-B14F-4D97-AF65-F5344CB8AC3E}">
        <p14:creationId xmlns:p14="http://schemas.microsoft.com/office/powerpoint/2010/main" val="289745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38" y="64333"/>
            <a:ext cx="3876261" cy="916328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2A1A00"/>
                </a:solidFill>
              </a:rPr>
              <a:t>kasus</a:t>
            </a:r>
            <a:r>
              <a:rPr lang="en-US" sz="2000" dirty="0">
                <a:solidFill>
                  <a:srgbClr val="2A1A00"/>
                </a:solidFill>
              </a:rPr>
              <a:t> KORUPSI YANG MASUK TAHAP </a:t>
            </a:r>
            <a:r>
              <a:rPr lang="en-US" sz="2000" dirty="0" err="1">
                <a:solidFill>
                  <a:srgbClr val="2A1A00"/>
                </a:solidFill>
              </a:rPr>
              <a:t>PENYIDIkaN</a:t>
            </a:r>
            <a:r>
              <a:rPr lang="en-US" sz="2000" dirty="0">
                <a:solidFill>
                  <a:srgbClr val="2A1A00"/>
                </a:solidFill>
              </a:rPr>
              <a:t> PADA Semester I 2016 </a:t>
            </a:r>
            <a:r>
              <a:rPr lang="id-ID" sz="2000" dirty="0">
                <a:solidFill>
                  <a:srgbClr val="2A1A00"/>
                </a:solidFill>
              </a:rPr>
              <a:t>BERDASARKAN </a:t>
            </a:r>
            <a:r>
              <a:rPr lang="en-US" sz="2000" dirty="0" err="1">
                <a:solidFill>
                  <a:srgbClr val="2A1A00"/>
                </a:solidFill>
              </a:rPr>
              <a:t>Jenis</a:t>
            </a:r>
            <a:r>
              <a:rPr lang="en-US" sz="2000" dirty="0">
                <a:solidFill>
                  <a:srgbClr val="2A1A00"/>
                </a:solidFill>
              </a:rPr>
              <a:t> </a:t>
            </a:r>
            <a:r>
              <a:rPr lang="en-US" sz="2000" dirty="0" err="1">
                <a:solidFill>
                  <a:srgbClr val="2A1A00"/>
                </a:solidFill>
              </a:rPr>
              <a:t>Korupsi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52149"/>
              </p:ext>
            </p:extLst>
          </p:nvPr>
        </p:nvGraphicFramePr>
        <p:xfrm>
          <a:off x="1019496" y="1378634"/>
          <a:ext cx="6599584" cy="3034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96">
                  <a:extLst>
                    <a:ext uri="{9D8B030D-6E8A-4147-A177-3AD203B41FA5}">
                      <a16:colId xmlns:a16="http://schemas.microsoft.com/office/drawing/2014/main" val="1025627806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2741261217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1466607502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1274001279"/>
                    </a:ext>
                  </a:extLst>
                </a:gridCol>
              </a:tblGrid>
              <a:tr h="6777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Keterangan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Kasus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Nilai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Kerugian</a:t>
                      </a:r>
                      <a:r>
                        <a:rPr lang="en-US" sz="1600" baseline="0" dirty="0"/>
                        <a:t> Negara ( </a:t>
                      </a:r>
                      <a:r>
                        <a:rPr lang="en-US" sz="1600" baseline="0" dirty="0" err="1"/>
                        <a:t>Rp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Miliar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Nilai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Suap</a:t>
                      </a:r>
                      <a:r>
                        <a:rPr lang="en-US" sz="1600" dirty="0"/>
                        <a:t> ( </a:t>
                      </a:r>
                      <a:r>
                        <a:rPr lang="en-US" sz="1600" dirty="0" err="1"/>
                        <a:t>Rp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Miliar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51860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r>
                        <a:rPr lang="en-US" sz="1600" dirty="0" err="1"/>
                        <a:t>Kerugian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keuangan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negara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883,8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17702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 err="1"/>
                        <a:t>Suap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Menyuap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025264"/>
                  </a:ext>
                </a:extLst>
              </a:tr>
              <a:tr h="309209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Penggelapan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52046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Pemerasan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37360"/>
                  </a:ext>
                </a:extLst>
              </a:tr>
              <a:tr h="2157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890,5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5591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52825" y="1378634"/>
            <a:ext cx="4037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Menurut</a:t>
            </a:r>
            <a:r>
              <a:rPr lang="en-US" dirty="0"/>
              <a:t> UU 31/1999 Jo UU No 20/2001,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tujuh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menyuap</a:t>
            </a:r>
            <a:r>
              <a:rPr lang="en-US" dirty="0"/>
              <a:t>, </a:t>
            </a:r>
            <a:r>
              <a:rPr lang="en-US" dirty="0" err="1"/>
              <a:t>penggelapan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pemerasan</a:t>
            </a:r>
            <a:r>
              <a:rPr lang="en-US" dirty="0"/>
              <a:t>,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curang</a:t>
            </a:r>
            <a:r>
              <a:rPr lang="en-US" dirty="0"/>
              <a:t>, </a:t>
            </a:r>
            <a:r>
              <a:rPr lang="en-US" dirty="0" err="1"/>
              <a:t>benturan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gratifikasi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APH </a:t>
            </a:r>
            <a:r>
              <a:rPr lang="en-US" dirty="0" err="1"/>
              <a:t>sekitar</a:t>
            </a:r>
            <a:r>
              <a:rPr lang="en-US" dirty="0"/>
              <a:t> 88 </a:t>
            </a:r>
            <a:r>
              <a:rPr lang="en-US" dirty="0" err="1"/>
              <a:t>persen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94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3"/>
            <a:ext cx="10178322" cy="916328"/>
          </a:xfrm>
        </p:spPr>
        <p:txBody>
          <a:bodyPr>
            <a:noAutofit/>
          </a:bodyPr>
          <a:lstStyle/>
          <a:p>
            <a:r>
              <a:rPr lang="en-US" sz="3200" dirty="0" err="1"/>
              <a:t>kasus</a:t>
            </a:r>
            <a:r>
              <a:rPr lang="en-US" sz="3200" dirty="0"/>
              <a:t> </a:t>
            </a:r>
            <a:r>
              <a:rPr lang="en-US" sz="3200" dirty="0" err="1"/>
              <a:t>korupsi</a:t>
            </a:r>
            <a:r>
              <a:rPr lang="en-US" sz="3200" dirty="0"/>
              <a:t> yang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/>
              <a:t>penyidikan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SEMESTER I 2016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sektor</a:t>
            </a:r>
            <a:r>
              <a:rPr lang="en-US" sz="3200" dirty="0"/>
              <a:t> (5 </a:t>
            </a:r>
            <a:r>
              <a:rPr lang="en-US" sz="3200" dirty="0" err="1"/>
              <a:t>Teratas</a:t>
            </a:r>
            <a:r>
              <a:rPr lang="en-US" sz="3200" dirty="0"/>
              <a:t>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67238"/>
              </p:ext>
            </p:extLst>
          </p:nvPr>
        </p:nvGraphicFramePr>
        <p:xfrm>
          <a:off x="1375817" y="1236997"/>
          <a:ext cx="9899374" cy="346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2" name="Picture 8" descr="https://cdn0.iconfinder.com/data/icons/vehicle-1/48/11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91" y="1865663"/>
            <a:ext cx="761482" cy="7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rightu.com/assets/images/career/tru_6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84" y="1948533"/>
            <a:ext cx="587516" cy="5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rommestiftelsen.no/image/icon-education.png?w=1170&amp;h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98" y="1623459"/>
            <a:ext cx="1034591" cy="5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cdn4.iconfinder.com/data/icons/eldorado-building/40/hospital_clinic-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11" y="1838872"/>
            <a:ext cx="778427" cy="7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cdn4.iconfinder.com/data/icons/money/512/2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70" y="1094603"/>
            <a:ext cx="712166" cy="7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22538" y="292895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 144,1 </a:t>
            </a:r>
            <a:r>
              <a:rPr lang="en-US" dirty="0" err="1"/>
              <a:t>miliar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7904" y="3193493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 142 </a:t>
            </a:r>
            <a:r>
              <a:rPr lang="en-US" dirty="0" err="1"/>
              <a:t>miliar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92075" y="278215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 191,4 </a:t>
            </a:r>
            <a:r>
              <a:rPr lang="en-US" dirty="0" err="1"/>
              <a:t>miliar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93796" y="3562825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 12,1 </a:t>
            </a:r>
            <a:r>
              <a:rPr lang="en-US" dirty="0" err="1"/>
              <a:t>miliar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680100" y="3354713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 108,3 </a:t>
            </a:r>
            <a:r>
              <a:rPr lang="en-US" dirty="0" err="1"/>
              <a:t>miliar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05345" y="4890655"/>
            <a:ext cx="953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yang paling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dikorupsi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34 </a:t>
            </a:r>
            <a:r>
              <a:rPr lang="en-US" dirty="0" err="1"/>
              <a:t>kasus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yang paling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dikorupsi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15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3"/>
            <a:ext cx="10178322" cy="916328"/>
          </a:xfrm>
        </p:spPr>
        <p:txBody>
          <a:bodyPr>
            <a:noAutofit/>
          </a:bodyPr>
          <a:lstStyle/>
          <a:p>
            <a:r>
              <a:rPr lang="en-US" sz="3200" dirty="0"/>
              <a:t>Kasus </a:t>
            </a:r>
            <a:r>
              <a:rPr lang="en-US" sz="3200" dirty="0" err="1"/>
              <a:t>Korupsi</a:t>
            </a:r>
            <a:r>
              <a:rPr lang="en-US" sz="3200" dirty="0"/>
              <a:t> Yang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/>
              <a:t>Penyidikan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Semester I 2016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Infrastruktur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Non </a:t>
            </a:r>
            <a:r>
              <a:rPr lang="en-US" sz="3200" dirty="0" err="1"/>
              <a:t>Infrastruktur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251678" y="1715702"/>
          <a:ext cx="10066407" cy="283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84677" y="3429297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 486,5 </a:t>
            </a:r>
            <a:r>
              <a:rPr lang="en-US" dirty="0" err="1"/>
              <a:t>miliar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86438" y="257941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 404 </a:t>
            </a:r>
            <a:r>
              <a:rPr lang="en-US" dirty="0" err="1"/>
              <a:t>miliar</a:t>
            </a:r>
            <a:endParaRPr lang="en-US" dirty="0"/>
          </a:p>
        </p:txBody>
      </p:sp>
      <p:pic>
        <p:nvPicPr>
          <p:cNvPr id="3074" name="Picture 2" descr="https://cdn3.iconfinder.com/data/icons/computers-programming/512/Infrastructure_B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49" y="2108504"/>
            <a:ext cx="800565" cy="80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tsl.texas.gov/sites/default/files/public/tslac/slrm/landingpage/for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70" y="1318512"/>
            <a:ext cx="794379" cy="7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6073" y="4595412"/>
            <a:ext cx="9642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63 </a:t>
            </a:r>
            <a:r>
              <a:rPr lang="en-US" dirty="0" err="1"/>
              <a:t>kasus</a:t>
            </a:r>
            <a:r>
              <a:rPr lang="en-US" dirty="0"/>
              <a:t>. 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486,5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55 </a:t>
            </a:r>
            <a:r>
              <a:rPr lang="en-US" dirty="0" err="1"/>
              <a:t>persen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non-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148 </a:t>
            </a:r>
            <a:r>
              <a:rPr lang="en-US" dirty="0" err="1"/>
              <a:t>kasus</a:t>
            </a:r>
            <a:r>
              <a:rPr lang="en-US" dirty="0"/>
              <a:t>.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404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45 </a:t>
            </a:r>
            <a:r>
              <a:rPr lang="en-US" dirty="0" err="1"/>
              <a:t>persen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meski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non </a:t>
            </a:r>
            <a:r>
              <a:rPr lang="en-US" dirty="0" err="1"/>
              <a:t>infrastruktur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39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67" y="104087"/>
            <a:ext cx="10654750" cy="1181373"/>
          </a:xfrm>
        </p:spPr>
        <p:txBody>
          <a:bodyPr>
            <a:noAutofit/>
          </a:bodyPr>
          <a:lstStyle/>
          <a:p>
            <a:r>
              <a:rPr lang="en-US" sz="3200" dirty="0" err="1"/>
              <a:t>kasus</a:t>
            </a:r>
            <a:r>
              <a:rPr lang="en-US" sz="3200" dirty="0"/>
              <a:t> </a:t>
            </a:r>
            <a:r>
              <a:rPr lang="en-US" sz="3200" dirty="0" err="1"/>
              <a:t>korupsi</a:t>
            </a:r>
            <a:r>
              <a:rPr lang="en-US" sz="3200" dirty="0"/>
              <a:t> yang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/>
              <a:t>penyidikan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SEMESTER I 2016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(5 </a:t>
            </a:r>
            <a:r>
              <a:rPr lang="en-US" sz="3200" dirty="0" err="1"/>
              <a:t>Teratas</a:t>
            </a:r>
            <a:r>
              <a:rPr lang="en-US" sz="3200" dirty="0"/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69540"/>
              </p:ext>
            </p:extLst>
          </p:nvPr>
        </p:nvGraphicFramePr>
        <p:xfrm>
          <a:off x="2610676" y="1285460"/>
          <a:ext cx="6652593" cy="2813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581">
                  <a:extLst>
                    <a:ext uri="{9D8B030D-6E8A-4147-A177-3AD203B41FA5}">
                      <a16:colId xmlns:a16="http://schemas.microsoft.com/office/drawing/2014/main" val="1025627806"/>
                    </a:ext>
                  </a:extLst>
                </a:gridCol>
                <a:gridCol w="1175559">
                  <a:extLst>
                    <a:ext uri="{9D8B030D-6E8A-4147-A177-3AD203B41FA5}">
                      <a16:colId xmlns:a16="http://schemas.microsoft.com/office/drawing/2014/main" val="2741261217"/>
                    </a:ext>
                  </a:extLst>
                </a:gridCol>
                <a:gridCol w="2070586">
                  <a:extLst>
                    <a:ext uri="{9D8B030D-6E8A-4147-A177-3AD203B41FA5}">
                      <a16:colId xmlns:a16="http://schemas.microsoft.com/office/drawing/2014/main" val="1466607502"/>
                    </a:ext>
                  </a:extLst>
                </a:gridCol>
                <a:gridCol w="2043867">
                  <a:extLst>
                    <a:ext uri="{9D8B030D-6E8A-4147-A177-3AD203B41FA5}">
                      <a16:colId xmlns:a16="http://schemas.microsoft.com/office/drawing/2014/main" val="1274001279"/>
                    </a:ext>
                  </a:extLst>
                </a:gridCol>
              </a:tblGrid>
              <a:tr h="6777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Keterangan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Kasus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Nilai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Kerugian</a:t>
                      </a:r>
                      <a:r>
                        <a:rPr lang="en-US" sz="1600" baseline="0" dirty="0"/>
                        <a:t> Negara ( </a:t>
                      </a:r>
                      <a:r>
                        <a:rPr lang="en-US" sz="1600" baseline="0" dirty="0" err="1"/>
                        <a:t>Rp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Miliar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Nilai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Suap</a:t>
                      </a:r>
                      <a:r>
                        <a:rPr lang="en-US" sz="1600" dirty="0"/>
                        <a:t> ( </a:t>
                      </a:r>
                      <a:r>
                        <a:rPr lang="en-US" sz="1600" dirty="0" err="1"/>
                        <a:t>Rp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Miliar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51860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r>
                        <a:rPr lang="en-US" sz="1600" dirty="0" err="1"/>
                        <a:t>Jawa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Timur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17702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 err="1"/>
                        <a:t>Jawa</a:t>
                      </a:r>
                      <a:r>
                        <a:rPr lang="en-US" sz="1600" dirty="0"/>
                        <a:t> Tengah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025264"/>
                  </a:ext>
                </a:extLst>
              </a:tr>
              <a:tr h="309209">
                <a:tc>
                  <a:txBody>
                    <a:bodyPr/>
                    <a:lstStyle/>
                    <a:p>
                      <a:r>
                        <a:rPr lang="en-US" sz="1600" dirty="0" err="1"/>
                        <a:t>Jawa</a:t>
                      </a:r>
                      <a:r>
                        <a:rPr lang="en-US" sz="1600" dirty="0"/>
                        <a:t> Barat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52046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/>
                        <a:t>Sumatera Utara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37360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r>
                        <a:rPr lang="en-US" sz="1600" dirty="0"/>
                        <a:t>DKI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824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3667" y="4293704"/>
            <a:ext cx="1037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APH </a:t>
            </a:r>
            <a:r>
              <a:rPr lang="en-AU" dirty="0" err="1"/>
              <a:t>pada</a:t>
            </a:r>
            <a:r>
              <a:rPr lang="en-AU" dirty="0"/>
              <a:t> level </a:t>
            </a:r>
            <a:r>
              <a:rPr lang="en-US" dirty="0" err="1"/>
              <a:t>provinsi</a:t>
            </a:r>
            <a:r>
              <a:rPr lang="en-US" dirty="0"/>
              <a:t>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menindak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19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. Kasus </a:t>
            </a:r>
            <a:r>
              <a:rPr lang="en-US" dirty="0" err="1"/>
              <a:t>korupsi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5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2 </a:t>
            </a:r>
            <a:r>
              <a:rPr lang="en-US" dirty="0" err="1"/>
              <a:t>persen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205 </a:t>
            </a:r>
            <a:r>
              <a:rPr lang="en-US" dirty="0" err="1"/>
              <a:t>kasus</a:t>
            </a:r>
            <a:r>
              <a:rPr lang="en-US" dirty="0"/>
              <a:t> 97 </a:t>
            </a:r>
            <a:r>
              <a:rPr lang="en-US" dirty="0" err="1"/>
              <a:t>persen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560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3"/>
            <a:ext cx="10178322" cy="916328"/>
          </a:xfrm>
        </p:spPr>
        <p:txBody>
          <a:bodyPr>
            <a:noAutofit/>
          </a:bodyPr>
          <a:lstStyle/>
          <a:p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 yang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penyidikan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SEMESTER I 2016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(7 </a:t>
            </a:r>
            <a:r>
              <a:rPr lang="en-US" sz="2800" dirty="0" err="1"/>
              <a:t>Teratas</a:t>
            </a:r>
            <a:r>
              <a:rPr lang="en-US" sz="280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251678" y="1409060"/>
          <a:ext cx="10179050" cy="32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1678" y="4764717"/>
            <a:ext cx="9297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Kasus </a:t>
            </a:r>
            <a:r>
              <a:rPr lang="en-US" dirty="0" err="1"/>
              <a:t>korupsi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 Dari 210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69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Kasus korupsi yang terjadi dalam pengelolaan anggaran atau kewenangan di Kementrian masih sedikit</a:t>
            </a:r>
            <a:r>
              <a:rPr lang="en-AU" dirty="0"/>
              <a:t> </a:t>
            </a:r>
            <a:r>
              <a:rPr lang="en-AU" dirty="0" err="1"/>
              <a:t>diungkap</a:t>
            </a:r>
            <a:r>
              <a:rPr lang="en-AU" dirty="0"/>
              <a:t>. </a:t>
            </a:r>
            <a:r>
              <a:rPr lang="id-ID" dirty="0"/>
              <a:t> APH justru lebih banyak menyidik kasus di lembaga </a:t>
            </a:r>
            <a:r>
              <a:rPr lang="en-AU" dirty="0"/>
              <a:t>n</a:t>
            </a:r>
            <a:r>
              <a:rPr lang="id-ID" dirty="0"/>
              <a:t>on</a:t>
            </a:r>
            <a:r>
              <a:rPr lang="en-AU" dirty="0"/>
              <a:t>-k</a:t>
            </a:r>
            <a:r>
              <a:rPr lang="id-ID" dirty="0"/>
              <a:t>ementrian.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No. 1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Nasional </a:t>
            </a:r>
            <a:r>
              <a:rPr lang="en-US" dirty="0" err="1"/>
              <a:t>tentang</a:t>
            </a:r>
            <a:r>
              <a:rPr lang="en-US" dirty="0"/>
              <a:t> anti-</a:t>
            </a:r>
            <a:r>
              <a:rPr lang="en-US" dirty="0" err="1"/>
              <a:t>kriminalisasi</a:t>
            </a:r>
            <a:r>
              <a:rPr lang="en-US" dirty="0"/>
              <a:t> </a:t>
            </a:r>
            <a:r>
              <a:rPr lang="en-US" dirty="0" err="1"/>
              <a:t>bertolak-belakang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di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8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9865" y="556819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51678" y="1427024"/>
            <a:ext cx="10178322" cy="3593591"/>
          </a:xfrm>
        </p:spPr>
        <p:txBody>
          <a:bodyPr>
            <a:noAutofit/>
          </a:bodyPr>
          <a:lstStyle/>
          <a:p>
            <a:r>
              <a:rPr lang="en-US" sz="4000" dirty="0" err="1"/>
              <a:t>Informasi</a:t>
            </a:r>
            <a:r>
              <a:rPr lang="en-US" sz="4000" dirty="0"/>
              <a:t> </a:t>
            </a:r>
            <a:r>
              <a:rPr lang="en-US" sz="4000" dirty="0" err="1"/>
              <a:t>penanganan</a:t>
            </a:r>
            <a:r>
              <a:rPr lang="en-US" sz="4000" dirty="0"/>
              <a:t> </a:t>
            </a:r>
            <a:r>
              <a:rPr lang="en-US" sz="4000" dirty="0" err="1"/>
              <a:t>kasus</a:t>
            </a:r>
            <a:r>
              <a:rPr lang="en-US" sz="4000" dirty="0"/>
              <a:t> </a:t>
            </a:r>
            <a:r>
              <a:rPr lang="en-US" sz="4000" dirty="0" err="1"/>
              <a:t>korupsi</a:t>
            </a:r>
            <a:r>
              <a:rPr lang="en-US" sz="4000" dirty="0"/>
              <a:t> yang </a:t>
            </a:r>
            <a:r>
              <a:rPr lang="en-US" sz="4000" dirty="0" err="1"/>
              <a:t>ditangani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aparat</a:t>
            </a:r>
            <a:r>
              <a:rPr lang="en-US" sz="4000" dirty="0"/>
              <a:t> </a:t>
            </a:r>
            <a:r>
              <a:rPr lang="en-US" sz="4000" dirty="0" err="1"/>
              <a:t>penegak</a:t>
            </a:r>
            <a:r>
              <a:rPr lang="en-US" sz="4000" dirty="0"/>
              <a:t> </a:t>
            </a:r>
            <a:r>
              <a:rPr lang="en-US" sz="4000" dirty="0" err="1"/>
              <a:t>hukum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dipublikasi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transparan</a:t>
            </a:r>
            <a:r>
              <a:rPr lang="en-US" sz="4000" dirty="0"/>
              <a:t>.</a:t>
            </a:r>
          </a:p>
          <a:p>
            <a:r>
              <a:rPr lang="en-US" sz="4000" dirty="0"/>
              <a:t>Data </a:t>
            </a:r>
            <a:r>
              <a:rPr lang="en-US" sz="4000" dirty="0" err="1"/>
              <a:t>jumlah</a:t>
            </a:r>
            <a:r>
              <a:rPr lang="en-US" sz="4000" dirty="0"/>
              <a:t> </a:t>
            </a:r>
            <a:r>
              <a:rPr lang="en-US" sz="4000" dirty="0" err="1"/>
              <a:t>kasus</a:t>
            </a:r>
            <a:r>
              <a:rPr lang="en-US" sz="4000" dirty="0"/>
              <a:t> </a:t>
            </a:r>
            <a:r>
              <a:rPr lang="en-US" sz="4000" dirty="0" err="1"/>
              <a:t>korupsi</a:t>
            </a:r>
            <a:r>
              <a:rPr lang="en-US" sz="4000" dirty="0"/>
              <a:t> yang </a:t>
            </a:r>
            <a:r>
              <a:rPr lang="en-US" sz="4000" dirty="0" err="1"/>
              <a:t>dilaporkan</a:t>
            </a:r>
            <a:r>
              <a:rPr lang="en-US" sz="4000" dirty="0"/>
              <a:t> </a:t>
            </a:r>
            <a:r>
              <a:rPr lang="en-US" sz="4000" dirty="0" err="1"/>
              <a:t>hanya</a:t>
            </a:r>
            <a:r>
              <a:rPr lang="en-US" sz="4000" dirty="0"/>
              <a:t> </a:t>
            </a:r>
            <a:r>
              <a:rPr lang="en-US" sz="4000" dirty="0" err="1"/>
              <a:t>berupa</a:t>
            </a:r>
            <a:r>
              <a:rPr lang="en-US" sz="4000" dirty="0"/>
              <a:t> </a:t>
            </a:r>
            <a:r>
              <a:rPr lang="en-US" sz="4000" dirty="0" err="1"/>
              <a:t>statistik</a:t>
            </a:r>
            <a:r>
              <a:rPr lang="en-US" sz="4000" dirty="0"/>
              <a:t> </a:t>
            </a:r>
            <a:r>
              <a:rPr lang="en-US" sz="4000" dirty="0" err="1"/>
              <a:t>akumulatif</a:t>
            </a:r>
            <a:r>
              <a:rPr lang="en-US" sz="4000" dirty="0"/>
              <a:t> per </a:t>
            </a:r>
            <a:r>
              <a:rPr lang="en-US" sz="4000" dirty="0" err="1"/>
              <a:t>tahun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tersedia</a:t>
            </a:r>
            <a:r>
              <a:rPr lang="en-US" sz="4000" dirty="0"/>
              <a:t> detail </a:t>
            </a:r>
            <a:r>
              <a:rPr lang="en-US" sz="4000" dirty="0" err="1"/>
              <a:t>kasus</a:t>
            </a:r>
            <a:r>
              <a:rPr lang="en-US" sz="4000" dirty="0"/>
              <a:t> </a:t>
            </a:r>
            <a:r>
              <a:rPr lang="en-US" sz="4000" dirty="0" err="1"/>
              <a:t>korupsi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55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3"/>
            <a:ext cx="10178322" cy="916328"/>
          </a:xfrm>
        </p:spPr>
        <p:txBody>
          <a:bodyPr>
            <a:noAutofit/>
          </a:bodyPr>
          <a:lstStyle/>
          <a:p>
            <a:r>
              <a:rPr lang="en-US" sz="2800" dirty="0" err="1"/>
              <a:t>Pelaku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 yang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penyidikan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SEMESTER I 2016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Jabatan</a:t>
            </a:r>
            <a:r>
              <a:rPr lang="en-US" sz="2800" dirty="0"/>
              <a:t> (7 </a:t>
            </a:r>
            <a:r>
              <a:rPr lang="en-US" sz="2800" dirty="0" err="1"/>
              <a:t>Teratas</a:t>
            </a:r>
            <a:r>
              <a:rPr lang="en-US" sz="280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77589"/>
              </p:ext>
            </p:extLst>
          </p:nvPr>
        </p:nvGraphicFramePr>
        <p:xfrm>
          <a:off x="1251678" y="1674106"/>
          <a:ext cx="10179050" cy="32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32" name="Picture 12" descr="https://cdn4.iconfinder.com/data/icons/democracy/500/Political_8-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24" y="2524949"/>
            <a:ext cx="880859" cy="8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techplus-et.com/wp-content/uploads/2015/07/S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51" y="2594675"/>
            <a:ext cx="861391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30y9cdsu7xlg0.cloudfront.net/png/199533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10" y="2700923"/>
            <a:ext cx="1063182" cy="10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24dJS-kaO3w/UgrxEYvayJI/AAAAAAAAATg/JH4tViGTW_c/s1600/cdt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52" y="898211"/>
            <a:ext cx="915541" cy="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racket.com/Images/Facility/Employee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12" y="1813752"/>
            <a:ext cx="1049098" cy="10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7966" y="4776589"/>
            <a:ext cx="98920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Sebanyak</a:t>
            </a:r>
            <a:r>
              <a:rPr lang="en-US" sz="1600" dirty="0"/>
              <a:t> </a:t>
            </a:r>
            <a:r>
              <a:rPr lang="en-US" sz="1600" dirty="0" err="1"/>
              <a:t>sembilan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menempati</a:t>
            </a:r>
            <a:r>
              <a:rPr lang="en-US" sz="1600" dirty="0"/>
              <a:t> </a:t>
            </a:r>
            <a:r>
              <a:rPr lang="en-US" sz="1600" dirty="0" err="1"/>
              <a:t>peringkat</a:t>
            </a:r>
            <a:r>
              <a:rPr lang="en-US" sz="1600" dirty="0"/>
              <a:t> </a:t>
            </a:r>
            <a:r>
              <a:rPr lang="en-US" sz="1600" dirty="0" err="1"/>
              <a:t>ketujuh</a:t>
            </a:r>
            <a:r>
              <a:rPr lang="en-US" sz="1600" dirty="0"/>
              <a:t> </a:t>
            </a:r>
            <a:r>
              <a:rPr lang="en-US" sz="1600" dirty="0" err="1"/>
              <a:t>aktor</a:t>
            </a:r>
            <a:r>
              <a:rPr lang="en-US" sz="1600" dirty="0"/>
              <a:t> yang paling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tersangkut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,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Bupati</a:t>
            </a:r>
            <a:r>
              <a:rPr lang="en-US" sz="1600" dirty="0"/>
              <a:t> yang </a:t>
            </a:r>
            <a:r>
              <a:rPr lang="en-US" sz="1600" dirty="0" err="1"/>
              <a:t>diproses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APH.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kasusnya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kantor</a:t>
            </a:r>
            <a:r>
              <a:rPr lang="en-US" sz="1600" dirty="0"/>
              <a:t> </a:t>
            </a:r>
            <a:r>
              <a:rPr lang="en-US" sz="1600" dirty="0" err="1"/>
              <a:t>Bupati</a:t>
            </a:r>
            <a:r>
              <a:rPr lang="en-US" sz="1600" dirty="0"/>
              <a:t> </a:t>
            </a:r>
            <a:r>
              <a:rPr lang="en-US" sz="1600" dirty="0" err="1"/>
              <a:t>Konawe</a:t>
            </a:r>
            <a:r>
              <a:rPr lang="en-US" sz="1600" dirty="0"/>
              <a:t> Utara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2,3 </a:t>
            </a:r>
            <a:r>
              <a:rPr lang="en-US" sz="1600" dirty="0" err="1"/>
              <a:t>miliar</a:t>
            </a:r>
            <a:r>
              <a:rPr lang="en-US" sz="1600" dirty="0"/>
              <a:t>.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Kejati</a:t>
            </a:r>
            <a:r>
              <a:rPr lang="en-US" sz="1600" dirty="0"/>
              <a:t> Sulawesi Tenggara.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Dari 24 </a:t>
            </a:r>
            <a:r>
              <a:rPr lang="en-US" sz="1600" dirty="0" err="1"/>
              <a:t>anggota</a:t>
            </a:r>
            <a:r>
              <a:rPr lang="en-US" sz="1600" dirty="0"/>
              <a:t> DPR/DPRD/DPD, 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diantaranya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DPR. Kasus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 </a:t>
            </a:r>
            <a:r>
              <a:rPr lang="en-US" sz="1600" dirty="0" err="1"/>
              <a:t>antara</a:t>
            </a:r>
            <a:r>
              <a:rPr lang="en-US" sz="1600" dirty="0"/>
              <a:t> lain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suap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12 </a:t>
            </a:r>
            <a:r>
              <a:rPr lang="en-US" sz="1600" dirty="0" err="1"/>
              <a:t>jalan</a:t>
            </a:r>
            <a:r>
              <a:rPr lang="en-US" sz="1600" dirty="0"/>
              <a:t> di Sumatera Barat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tersangka</a:t>
            </a:r>
            <a:r>
              <a:rPr lang="en-US" sz="1600" dirty="0"/>
              <a:t> I </a:t>
            </a:r>
            <a:r>
              <a:rPr lang="en-US" sz="1600" dirty="0" err="1"/>
              <a:t>Putu</a:t>
            </a:r>
            <a:r>
              <a:rPr lang="en-US" sz="1600" dirty="0"/>
              <a:t> </a:t>
            </a:r>
            <a:r>
              <a:rPr lang="en-US" sz="1600" dirty="0" err="1"/>
              <a:t>Sudiartana</a:t>
            </a:r>
            <a:r>
              <a:rPr lang="en-US" sz="1600" dirty="0"/>
              <a:t>,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komisi</a:t>
            </a:r>
            <a:r>
              <a:rPr lang="en-US" sz="1600" dirty="0"/>
              <a:t> III </a:t>
            </a:r>
            <a:r>
              <a:rPr lang="en-US" sz="1600" dirty="0" err="1"/>
              <a:t>fraksi</a:t>
            </a:r>
            <a:r>
              <a:rPr lang="en-US" sz="1600" dirty="0"/>
              <a:t> </a:t>
            </a:r>
            <a:r>
              <a:rPr lang="en-US" sz="1600" dirty="0" err="1"/>
              <a:t>Partai</a:t>
            </a:r>
            <a:r>
              <a:rPr lang="en-US" sz="1600" dirty="0"/>
              <a:t> </a:t>
            </a:r>
            <a:r>
              <a:rPr lang="en-US" sz="1600" dirty="0" err="1"/>
              <a:t>Demokrat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suap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r>
              <a:rPr lang="en-US" sz="1600" dirty="0"/>
              <a:t> di Maluku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tersangka</a:t>
            </a:r>
            <a:r>
              <a:rPr lang="en-US" sz="1600" dirty="0"/>
              <a:t> </a:t>
            </a:r>
            <a:r>
              <a:rPr lang="en-US" sz="1600" dirty="0" err="1"/>
              <a:t>Damayanti</a:t>
            </a:r>
            <a:r>
              <a:rPr lang="en-US" sz="1600" dirty="0"/>
              <a:t> </a:t>
            </a:r>
            <a:r>
              <a:rPr lang="en-US" sz="1600" dirty="0" err="1"/>
              <a:t>Wisnu</a:t>
            </a:r>
            <a:r>
              <a:rPr lang="en-US" sz="1600" dirty="0"/>
              <a:t> </a:t>
            </a:r>
            <a:r>
              <a:rPr lang="en-US" sz="1600" dirty="0" err="1"/>
              <a:t>Putranti</a:t>
            </a:r>
            <a:r>
              <a:rPr lang="en-US" sz="1600" dirty="0"/>
              <a:t>,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komisi</a:t>
            </a:r>
            <a:r>
              <a:rPr lang="en-US" sz="1600" dirty="0"/>
              <a:t> V </a:t>
            </a:r>
            <a:r>
              <a:rPr lang="en-US" sz="1600" dirty="0" err="1"/>
              <a:t>fraksi</a:t>
            </a:r>
            <a:r>
              <a:rPr lang="en-US" sz="1600" dirty="0"/>
              <a:t> PDIP.</a:t>
            </a:r>
          </a:p>
        </p:txBody>
      </p:sp>
      <p:pic>
        <p:nvPicPr>
          <p:cNvPr id="5" name="Picture 2" descr="https://d30y9cdsu7xlg0.cloudfront.net/png/25455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48" y="3010941"/>
            <a:ext cx="689021" cy="6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30y9cdsu7xlg0.cloudfront.net/png/8113-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66" y="2965378"/>
            <a:ext cx="749246" cy="74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8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43846"/>
            <a:ext cx="10178322" cy="1492132"/>
          </a:xfrm>
        </p:spPr>
        <p:txBody>
          <a:bodyPr>
            <a:normAutofit/>
          </a:bodyPr>
          <a:lstStyle/>
          <a:p>
            <a:r>
              <a:rPr lang="en-US" sz="4000" dirty="0"/>
              <a:t>KEPALA DAERAH YANG MENJADI </a:t>
            </a:r>
            <a:r>
              <a:rPr lang="en-US" sz="4000" dirty="0" err="1"/>
              <a:t>TerSANGKA</a:t>
            </a:r>
            <a:r>
              <a:rPr lang="en-US" sz="4000" dirty="0"/>
              <a:t> SELAMA 2010-2015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930366"/>
              </p:ext>
            </p:extLst>
          </p:nvPr>
        </p:nvGraphicFramePr>
        <p:xfrm>
          <a:off x="1251678" y="1626036"/>
          <a:ext cx="10179050" cy="359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1566" y="5218549"/>
            <a:ext cx="1036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 </a:t>
            </a:r>
            <a:r>
              <a:rPr lang="en-US" dirty="0" err="1"/>
              <a:t>sebanyak</a:t>
            </a:r>
            <a:r>
              <a:rPr lang="en-US" dirty="0"/>
              <a:t> 183 orang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aparat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2010-2015.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tersangkut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110 orang.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Rata-rata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terjerat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30 orang.</a:t>
            </a:r>
          </a:p>
        </p:txBody>
      </p:sp>
    </p:spTree>
    <p:extLst>
      <p:ext uri="{BB962C8B-B14F-4D97-AF65-F5344CB8AC3E}">
        <p14:creationId xmlns:p14="http://schemas.microsoft.com/office/powerpoint/2010/main" val="37963730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2929" y="1744395"/>
            <a:ext cx="8187071" cy="2282773"/>
          </a:xfrm>
        </p:spPr>
        <p:txBody>
          <a:bodyPr>
            <a:noAutofit/>
          </a:bodyPr>
          <a:lstStyle/>
          <a:p>
            <a:r>
              <a:rPr lang="en-US" sz="7200" dirty="0"/>
              <a:t>Tren </a:t>
            </a:r>
            <a:r>
              <a:rPr lang="en-US" sz="7200" dirty="0" err="1"/>
              <a:t>Penyidikan</a:t>
            </a:r>
            <a:r>
              <a:rPr lang="en-US" sz="7200" dirty="0"/>
              <a:t> Kasus </a:t>
            </a:r>
            <a:r>
              <a:rPr lang="en-US" sz="7200" dirty="0" err="1"/>
              <a:t>Korupsi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42930" y="4048434"/>
            <a:ext cx="7017488" cy="951135"/>
          </a:xfrm>
        </p:spPr>
        <p:txBody>
          <a:bodyPr/>
          <a:lstStyle/>
          <a:p>
            <a:r>
              <a:rPr lang="en-US" dirty="0"/>
              <a:t>SMT I 2010 – SMT I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513" y="3073175"/>
            <a:ext cx="998806" cy="731521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591" y="1594393"/>
            <a:ext cx="8187071" cy="4064627"/>
          </a:xfrm>
        </p:spPr>
        <p:txBody>
          <a:bodyPr>
            <a:noAutofit/>
          </a:bodyPr>
          <a:lstStyle/>
          <a:p>
            <a:r>
              <a:rPr lang="id-ID" sz="5400" dirty="0"/>
              <a:t>TREN PENYIDIKAN DIUKUR BERDASARKAN BANYAKNYA KASUS YANG NAIK STATUS DARI PENYIDIKAN KE PENUNTUTAN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513" y="3073175"/>
            <a:ext cx="998806" cy="731521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73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8001" y="588150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3"/>
            <a:ext cx="10178322" cy="916328"/>
          </a:xfrm>
        </p:spPr>
        <p:txBody>
          <a:bodyPr>
            <a:noAutofit/>
          </a:bodyPr>
          <a:lstStyle/>
          <a:p>
            <a:r>
              <a:rPr lang="en-US" sz="3200" dirty="0"/>
              <a:t>TREN</a:t>
            </a:r>
            <a:r>
              <a:rPr lang="id-ID" sz="3200" dirty="0"/>
              <a:t> </a:t>
            </a:r>
            <a:r>
              <a:rPr lang="en-US" sz="3200" dirty="0"/>
              <a:t>Kasus </a:t>
            </a:r>
            <a:r>
              <a:rPr lang="en-US" sz="3200" dirty="0" err="1"/>
              <a:t>korupsi</a:t>
            </a:r>
            <a:r>
              <a:rPr lang="en-US" sz="3200" dirty="0"/>
              <a:t> Yang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id-ID" sz="3200" dirty="0"/>
              <a:t>TAHAP PENYIDIKAN </a:t>
            </a:r>
            <a:r>
              <a:rPr lang="en-US" sz="3200" dirty="0" err="1"/>
              <a:t>Periode</a:t>
            </a:r>
            <a:r>
              <a:rPr lang="en-US" sz="3200" dirty="0"/>
              <a:t> SEMESTER I 2010 – SEMESTER I 2016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1251678" y="1152784"/>
          <a:ext cx="1017905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9359" y="4732095"/>
            <a:ext cx="10276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500" dirty="0"/>
              <a:t>Kinerja Peny</a:t>
            </a:r>
            <a:r>
              <a:rPr lang="en-AU" sz="1500" dirty="0" err="1"/>
              <a:t>i</a:t>
            </a:r>
            <a:r>
              <a:rPr lang="id-ID" sz="1500" dirty="0"/>
              <a:t>dikan APH cenderung menurun </a:t>
            </a:r>
            <a:r>
              <a:rPr lang="en-AU" sz="1500" dirty="0" err="1"/>
              <a:t>pada</a:t>
            </a:r>
            <a:r>
              <a:rPr lang="id-ID" sz="1500" dirty="0"/>
              <a:t> periode sem I 2010 – Sem I 2016.  Penurunan terjadi pada sisi nilai kerugian negara sejak </a:t>
            </a:r>
            <a:r>
              <a:rPr lang="en-AU" sz="1500" dirty="0"/>
              <a:t>S</a:t>
            </a:r>
            <a:r>
              <a:rPr lang="id-ID" sz="1500" dirty="0"/>
              <a:t>em I 2014. Sementara dari jumlah tersangka cenderung stagnan.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Hal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mungkin</a:t>
            </a:r>
            <a:r>
              <a:rPr lang="en-US" sz="1500" dirty="0"/>
              <a:t> </a:t>
            </a:r>
            <a:r>
              <a:rPr lang="en-US" sz="1500" dirty="0" err="1"/>
              <a:t>disebabkan</a:t>
            </a:r>
            <a:r>
              <a:rPr lang="en-US" sz="1500" dirty="0"/>
              <a:t> </a:t>
            </a:r>
            <a:r>
              <a:rPr lang="en-US" sz="1500" dirty="0" err="1"/>
              <a:t>salah</a:t>
            </a:r>
            <a:r>
              <a:rPr lang="en-US" sz="1500" dirty="0"/>
              <a:t> </a:t>
            </a:r>
            <a:r>
              <a:rPr lang="en-US" sz="1500" dirty="0" err="1"/>
              <a:t>satunya</a:t>
            </a:r>
            <a:r>
              <a:rPr lang="en-US" sz="1500" dirty="0"/>
              <a:t> </a:t>
            </a:r>
            <a:r>
              <a:rPr lang="en-US" sz="1500" dirty="0" err="1"/>
              <a:t>karena</a:t>
            </a:r>
            <a:r>
              <a:rPr lang="en-US" sz="1500" dirty="0"/>
              <a:t> </a:t>
            </a:r>
            <a:r>
              <a:rPr lang="en-US" sz="1500" dirty="0" err="1"/>
              <a:t>pemotongan</a:t>
            </a:r>
            <a:r>
              <a:rPr lang="en-US" sz="1500" dirty="0"/>
              <a:t> </a:t>
            </a:r>
            <a:r>
              <a:rPr lang="en-US" sz="1500" dirty="0" err="1"/>
              <a:t>anggaran</a:t>
            </a:r>
            <a:r>
              <a:rPr lang="en-US" sz="1500" dirty="0"/>
              <a:t> </a:t>
            </a:r>
            <a:r>
              <a:rPr lang="en-US" sz="1500" dirty="0" err="1"/>
              <a:t>penindakan</a:t>
            </a:r>
            <a:r>
              <a:rPr lang="en-US" sz="1500" dirty="0"/>
              <a:t> </a:t>
            </a:r>
            <a:r>
              <a:rPr lang="en-US" sz="1500" dirty="0" err="1"/>
              <a:t>di</a:t>
            </a:r>
            <a:r>
              <a:rPr lang="en-US" sz="1500" dirty="0"/>
              <a:t> APH, </a:t>
            </a:r>
            <a:r>
              <a:rPr lang="en-US" sz="1500" dirty="0" err="1"/>
              <a:t>meskipun</a:t>
            </a:r>
            <a:r>
              <a:rPr lang="en-US" sz="1500" dirty="0"/>
              <a:t> </a:t>
            </a:r>
            <a:r>
              <a:rPr lang="en-US" sz="1500" dirty="0" err="1"/>
              <a:t>kalau</a:t>
            </a:r>
            <a:r>
              <a:rPr lang="en-US" sz="1500" dirty="0"/>
              <a:t> </a:t>
            </a:r>
            <a:r>
              <a:rPr lang="en-US" sz="1500" dirty="0" err="1"/>
              <a:t>dilihat</a:t>
            </a:r>
            <a:r>
              <a:rPr lang="en-US" sz="1500" dirty="0"/>
              <a:t> </a:t>
            </a:r>
            <a:r>
              <a:rPr lang="en-US" sz="1500" dirty="0" err="1"/>
              <a:t>perbandingannya</a:t>
            </a:r>
            <a:r>
              <a:rPr lang="en-US" sz="1500" dirty="0"/>
              <a:t>, </a:t>
            </a:r>
            <a:r>
              <a:rPr lang="en-US" sz="1500" dirty="0" err="1"/>
              <a:t>alokasi</a:t>
            </a:r>
            <a:r>
              <a:rPr lang="en-US" sz="1500" dirty="0"/>
              <a:t> </a:t>
            </a:r>
            <a:r>
              <a:rPr lang="en-US" sz="1500" dirty="0" err="1"/>
              <a:t>anggaran</a:t>
            </a:r>
            <a:r>
              <a:rPr lang="en-US" sz="1500" dirty="0"/>
              <a:t> per </a:t>
            </a:r>
            <a:r>
              <a:rPr lang="en-US" sz="1500" dirty="0" err="1"/>
              <a:t>kasus</a:t>
            </a:r>
            <a:r>
              <a:rPr lang="en-US" sz="1500" dirty="0"/>
              <a:t>/</a:t>
            </a:r>
            <a:r>
              <a:rPr lang="en-US" sz="1500" dirty="0" err="1"/>
              <a:t>perkara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terlalu</a:t>
            </a:r>
            <a:r>
              <a:rPr lang="en-US" sz="1500" dirty="0"/>
              <a:t> </a:t>
            </a:r>
            <a:r>
              <a:rPr lang="en-US" sz="1500" dirty="0" err="1"/>
              <a:t>berbeda</a:t>
            </a:r>
            <a:r>
              <a:rPr lang="en-US" sz="1500" dirty="0"/>
              <a:t> </a:t>
            </a:r>
            <a:r>
              <a:rPr lang="en-US" sz="1500" dirty="0" err="1"/>
              <a:t>jauh</a:t>
            </a:r>
            <a:r>
              <a:rPr lang="en-US" sz="1500" dirty="0"/>
              <a:t> </a:t>
            </a:r>
            <a:r>
              <a:rPr lang="en-US" sz="1500" dirty="0" err="1"/>
              <a:t>antara</a:t>
            </a:r>
            <a:r>
              <a:rPr lang="en-US" sz="1500" dirty="0"/>
              <a:t> KPK, </a:t>
            </a:r>
            <a:r>
              <a:rPr lang="en-US" sz="1500" dirty="0" err="1"/>
              <a:t>Jaksa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Polisi</a:t>
            </a:r>
            <a:r>
              <a:rPr lang="en-US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Di </a:t>
            </a:r>
            <a:r>
              <a:rPr lang="en-US" sz="1500" dirty="0" err="1"/>
              <a:t>Kejaksaan</a:t>
            </a:r>
            <a:r>
              <a:rPr lang="en-US" sz="1500" dirty="0"/>
              <a:t>, </a:t>
            </a:r>
            <a:r>
              <a:rPr lang="en-US" sz="1500" dirty="0" err="1"/>
              <a:t>biaya</a:t>
            </a:r>
            <a:r>
              <a:rPr lang="en-US" sz="1500" dirty="0"/>
              <a:t> </a:t>
            </a:r>
            <a:r>
              <a:rPr lang="en-US" sz="1500" dirty="0" err="1"/>
              <a:t>penanganan</a:t>
            </a:r>
            <a:r>
              <a:rPr lang="en-US" sz="1500" dirty="0"/>
              <a:t> </a:t>
            </a:r>
            <a:r>
              <a:rPr lang="en-US" sz="1500" dirty="0" err="1"/>
              <a:t>satu</a:t>
            </a:r>
            <a:r>
              <a:rPr lang="en-US" sz="1500" dirty="0"/>
              <a:t> </a:t>
            </a:r>
            <a:r>
              <a:rPr lang="en-US" sz="1500" dirty="0" err="1"/>
              <a:t>perkara</a:t>
            </a:r>
            <a:r>
              <a:rPr lang="en-US" sz="1500" dirty="0"/>
              <a:t> </a:t>
            </a:r>
            <a:r>
              <a:rPr lang="en-US" sz="1500" dirty="0" err="1"/>
              <a:t>korupsi</a:t>
            </a:r>
            <a:r>
              <a:rPr lang="en-US" sz="1500" dirty="0"/>
              <a:t> </a:t>
            </a:r>
            <a:r>
              <a:rPr lang="en-US" sz="1500" dirty="0" err="1"/>
              <a:t>hingga</a:t>
            </a:r>
            <a:r>
              <a:rPr lang="en-US" sz="1500" dirty="0"/>
              <a:t> </a:t>
            </a:r>
            <a:r>
              <a:rPr lang="en-US" sz="1500" dirty="0" err="1"/>
              <a:t>tuntas</a:t>
            </a:r>
            <a:r>
              <a:rPr lang="en-US" sz="1500" dirty="0"/>
              <a:t> </a:t>
            </a:r>
            <a:r>
              <a:rPr lang="en-US" sz="1500" dirty="0" err="1"/>
              <a:t>sekitar</a:t>
            </a:r>
            <a:r>
              <a:rPr lang="en-US" sz="1500" dirty="0"/>
              <a:t> </a:t>
            </a:r>
            <a:r>
              <a:rPr lang="en-US" sz="1500" dirty="0" err="1"/>
              <a:t>Rp</a:t>
            </a:r>
            <a:r>
              <a:rPr lang="en-US" sz="1500" dirty="0"/>
              <a:t> 200 </a:t>
            </a:r>
            <a:r>
              <a:rPr lang="en-US" sz="1500" dirty="0" err="1"/>
              <a:t>juta</a:t>
            </a:r>
            <a:r>
              <a:rPr lang="en-US" sz="1500" dirty="0"/>
              <a:t>, </a:t>
            </a:r>
            <a:r>
              <a:rPr lang="en-US" sz="1500" dirty="0" err="1"/>
              <a:t>rinciannya</a:t>
            </a:r>
            <a:r>
              <a:rPr lang="en-US" sz="1500" dirty="0"/>
              <a:t> </a:t>
            </a:r>
            <a:r>
              <a:rPr lang="en-US" sz="1500" dirty="0" err="1"/>
              <a:t>antara</a:t>
            </a:r>
            <a:r>
              <a:rPr lang="en-US" sz="1500" dirty="0"/>
              <a:t> lain : </a:t>
            </a:r>
            <a:r>
              <a:rPr lang="en-US" sz="1500" dirty="0" err="1"/>
              <a:t>Rp</a:t>
            </a:r>
            <a:r>
              <a:rPr lang="en-US" sz="1500" dirty="0"/>
              <a:t> 25 </a:t>
            </a:r>
            <a:r>
              <a:rPr lang="en-US" sz="1500" dirty="0" err="1"/>
              <a:t>juta</a:t>
            </a:r>
            <a:r>
              <a:rPr lang="en-US" sz="1500" dirty="0"/>
              <a:t> </a:t>
            </a:r>
            <a:r>
              <a:rPr lang="en-US" sz="1500" dirty="0" err="1"/>
              <a:t>tahap</a:t>
            </a:r>
            <a:r>
              <a:rPr lang="en-US" sz="1500" dirty="0"/>
              <a:t> </a:t>
            </a:r>
            <a:r>
              <a:rPr lang="en-US" sz="1500" dirty="0" err="1"/>
              <a:t>penyelidikan</a:t>
            </a:r>
            <a:r>
              <a:rPr lang="en-US" sz="1500" dirty="0"/>
              <a:t>, </a:t>
            </a:r>
            <a:r>
              <a:rPr lang="en-US" sz="1500" dirty="0" err="1"/>
              <a:t>Rp</a:t>
            </a:r>
            <a:r>
              <a:rPr lang="en-US" sz="1500" dirty="0"/>
              <a:t> 50 </a:t>
            </a:r>
            <a:r>
              <a:rPr lang="en-US" sz="1500" dirty="0" err="1"/>
              <a:t>juta</a:t>
            </a:r>
            <a:r>
              <a:rPr lang="en-US" sz="1500" dirty="0"/>
              <a:t> </a:t>
            </a:r>
            <a:r>
              <a:rPr lang="en-US" sz="1500" dirty="0" err="1"/>
              <a:t>tahap</a:t>
            </a:r>
            <a:r>
              <a:rPr lang="en-US" sz="1500" dirty="0"/>
              <a:t> </a:t>
            </a:r>
            <a:r>
              <a:rPr lang="en-US" sz="1500" dirty="0" err="1"/>
              <a:t>penyidikan</a:t>
            </a:r>
            <a:r>
              <a:rPr lang="en-US" sz="1500" dirty="0"/>
              <a:t>, </a:t>
            </a:r>
            <a:r>
              <a:rPr lang="en-US" sz="1500" dirty="0" err="1"/>
              <a:t>Rp</a:t>
            </a:r>
            <a:r>
              <a:rPr lang="en-US" sz="1500" dirty="0"/>
              <a:t> 100 </a:t>
            </a:r>
            <a:r>
              <a:rPr lang="en-US" sz="1500" dirty="0" err="1"/>
              <a:t>juta</a:t>
            </a:r>
            <a:r>
              <a:rPr lang="en-US" sz="1500" dirty="0"/>
              <a:t> </a:t>
            </a:r>
            <a:r>
              <a:rPr lang="en-US" sz="1500" dirty="0" err="1"/>
              <a:t>tahap</a:t>
            </a:r>
            <a:r>
              <a:rPr lang="en-US" sz="1500" dirty="0"/>
              <a:t> </a:t>
            </a:r>
            <a:r>
              <a:rPr lang="en-US" sz="1500" dirty="0" err="1"/>
              <a:t>penuntutan</a:t>
            </a:r>
            <a:r>
              <a:rPr lang="en-US" sz="1500" dirty="0"/>
              <a:t>, </a:t>
            </a:r>
            <a:r>
              <a:rPr lang="en-US" sz="1500" dirty="0" err="1"/>
              <a:t>Rp</a:t>
            </a:r>
            <a:r>
              <a:rPr lang="en-US" sz="1500" dirty="0"/>
              <a:t> 25 </a:t>
            </a:r>
            <a:r>
              <a:rPr lang="en-US" sz="1500" dirty="0" err="1"/>
              <a:t>juta</a:t>
            </a:r>
            <a:r>
              <a:rPr lang="en-US" sz="1500" dirty="0"/>
              <a:t> </a:t>
            </a:r>
            <a:r>
              <a:rPr lang="en-US" sz="1500" dirty="0" err="1"/>
              <a:t>eksekusi</a:t>
            </a:r>
            <a:r>
              <a:rPr lang="en-US" sz="1500" dirty="0"/>
              <a:t> </a:t>
            </a:r>
            <a:r>
              <a:rPr lang="en-US" sz="1500" dirty="0" err="1"/>
              <a:t>putusan</a:t>
            </a:r>
            <a:r>
              <a:rPr lang="en-US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Di </a:t>
            </a:r>
            <a:r>
              <a:rPr lang="en-US" sz="1500" dirty="0" err="1"/>
              <a:t>Kepolisian</a:t>
            </a:r>
            <a:r>
              <a:rPr lang="en-US" sz="1500" dirty="0"/>
              <a:t>, </a:t>
            </a:r>
            <a:r>
              <a:rPr lang="en-US" sz="1500" dirty="0" err="1"/>
              <a:t>biaya</a:t>
            </a:r>
            <a:r>
              <a:rPr lang="en-US" sz="1500" dirty="0"/>
              <a:t> </a:t>
            </a:r>
            <a:r>
              <a:rPr lang="en-US" sz="1500" dirty="0" err="1"/>
              <a:t>penanganan</a:t>
            </a:r>
            <a:r>
              <a:rPr lang="en-US" sz="1500" dirty="0"/>
              <a:t> </a:t>
            </a:r>
            <a:r>
              <a:rPr lang="en-US" sz="1500" dirty="0" err="1"/>
              <a:t>satu</a:t>
            </a:r>
            <a:r>
              <a:rPr lang="en-US" sz="1500" dirty="0"/>
              <a:t> </a:t>
            </a:r>
            <a:r>
              <a:rPr lang="en-US" sz="1500" dirty="0" err="1"/>
              <a:t>perkara</a:t>
            </a:r>
            <a:r>
              <a:rPr lang="en-US" sz="1500" dirty="0"/>
              <a:t> </a:t>
            </a:r>
            <a:r>
              <a:rPr lang="en-US" sz="1500" dirty="0" err="1"/>
              <a:t>korupsi</a:t>
            </a:r>
            <a:r>
              <a:rPr lang="en-US" sz="1500" dirty="0"/>
              <a:t> </a:t>
            </a:r>
            <a:r>
              <a:rPr lang="en-US" sz="1500" dirty="0" err="1"/>
              <a:t>mulai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penyelidikan</a:t>
            </a:r>
            <a:r>
              <a:rPr lang="en-US" sz="1500" dirty="0"/>
              <a:t> </a:t>
            </a:r>
            <a:r>
              <a:rPr lang="en-US" sz="1500" dirty="0" err="1"/>
              <a:t>hingga</a:t>
            </a:r>
            <a:r>
              <a:rPr lang="en-US" sz="1500" dirty="0"/>
              <a:t> </a:t>
            </a:r>
            <a:r>
              <a:rPr lang="en-US" sz="1500" dirty="0" err="1"/>
              <a:t>penyidikan</a:t>
            </a:r>
            <a:r>
              <a:rPr lang="en-US" sz="1500" dirty="0"/>
              <a:t> </a:t>
            </a:r>
            <a:r>
              <a:rPr lang="en-US" sz="1500" dirty="0" err="1"/>
              <a:t>sebesar</a:t>
            </a:r>
            <a:r>
              <a:rPr lang="en-US" sz="1500" dirty="0"/>
              <a:t> </a:t>
            </a:r>
            <a:r>
              <a:rPr lang="en-US" sz="1500" dirty="0" err="1"/>
              <a:t>Rp</a:t>
            </a:r>
            <a:r>
              <a:rPr lang="en-US" sz="1500" dirty="0"/>
              <a:t> 208 </a:t>
            </a:r>
            <a:r>
              <a:rPr lang="en-US" sz="1500" dirty="0" err="1"/>
              <a:t>juta</a:t>
            </a:r>
            <a:r>
              <a:rPr lang="en-US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Sedangkan</a:t>
            </a:r>
            <a:r>
              <a:rPr lang="en-US" sz="1500" dirty="0"/>
              <a:t> di KPK, </a:t>
            </a:r>
            <a:r>
              <a:rPr lang="en-US" sz="1500" dirty="0" err="1"/>
              <a:t>biaya</a:t>
            </a:r>
            <a:r>
              <a:rPr lang="en-US" sz="1500" dirty="0"/>
              <a:t> </a:t>
            </a:r>
            <a:r>
              <a:rPr lang="en-US" sz="1500" dirty="0" err="1"/>
              <a:t>penyidikan</a:t>
            </a:r>
            <a:r>
              <a:rPr lang="en-US" sz="1500" dirty="0"/>
              <a:t> </a:t>
            </a:r>
            <a:r>
              <a:rPr lang="en-US" sz="1500" dirty="0" err="1"/>
              <a:t>mempunyai</a:t>
            </a:r>
            <a:r>
              <a:rPr lang="en-US" sz="1500" dirty="0"/>
              <a:t> </a:t>
            </a:r>
            <a:r>
              <a:rPr lang="en-US" sz="1500" dirty="0" err="1"/>
              <a:t>pagu</a:t>
            </a:r>
            <a:r>
              <a:rPr lang="en-US" sz="1500" dirty="0"/>
              <a:t> </a:t>
            </a:r>
            <a:r>
              <a:rPr lang="en-US" sz="1500" dirty="0" err="1"/>
              <a:t>anggaran</a:t>
            </a:r>
            <a:r>
              <a:rPr lang="en-US" sz="1500" dirty="0"/>
              <a:t> 12 </a:t>
            </a:r>
            <a:r>
              <a:rPr lang="en-US" sz="1500" dirty="0" err="1"/>
              <a:t>miliar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proyeksi</a:t>
            </a:r>
            <a:r>
              <a:rPr lang="en-US" sz="1500" dirty="0"/>
              <a:t> 85 </a:t>
            </a:r>
            <a:r>
              <a:rPr lang="en-US" sz="1500" dirty="0" err="1"/>
              <a:t>perkara</a:t>
            </a:r>
            <a:r>
              <a:rPr lang="en-US" sz="1500" dirty="0"/>
              <a:t>. </a:t>
            </a:r>
            <a:r>
              <a:rPr lang="en-US" sz="1500" dirty="0" err="1"/>
              <a:t>Setiap</a:t>
            </a:r>
            <a:r>
              <a:rPr lang="en-US" sz="1500" dirty="0"/>
              <a:t> </a:t>
            </a:r>
            <a:r>
              <a:rPr lang="en-US" sz="1500" dirty="0" err="1"/>
              <a:t>perkara</a:t>
            </a:r>
            <a:r>
              <a:rPr lang="en-US" sz="1500" dirty="0"/>
              <a:t> yang </a:t>
            </a:r>
            <a:r>
              <a:rPr lang="en-US" sz="1500" dirty="0" err="1"/>
              <a:t>disidik</a:t>
            </a:r>
            <a:r>
              <a:rPr lang="en-US" sz="1500" dirty="0"/>
              <a:t> </a:t>
            </a:r>
            <a:r>
              <a:rPr lang="en-US" sz="1500" dirty="0" err="1"/>
              <a:t>oleh</a:t>
            </a:r>
            <a:r>
              <a:rPr lang="en-US" sz="1500" dirty="0"/>
              <a:t> KPK </a:t>
            </a:r>
            <a:r>
              <a:rPr lang="en-US" sz="1500" dirty="0" err="1"/>
              <a:t>sekitar</a:t>
            </a:r>
            <a:r>
              <a:rPr lang="en-US" sz="1500" dirty="0"/>
              <a:t> </a:t>
            </a:r>
            <a:r>
              <a:rPr lang="en-US" sz="1500" dirty="0" err="1"/>
              <a:t>Rp</a:t>
            </a:r>
            <a:r>
              <a:rPr lang="en-US" sz="1500" dirty="0"/>
              <a:t> 141 </a:t>
            </a:r>
            <a:r>
              <a:rPr lang="en-US" sz="1500" dirty="0" err="1"/>
              <a:t>juta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978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33"/>
            <a:ext cx="10178322" cy="916328"/>
          </a:xfrm>
        </p:spPr>
        <p:txBody>
          <a:bodyPr>
            <a:noAutofit/>
          </a:bodyPr>
          <a:lstStyle/>
          <a:p>
            <a:r>
              <a:rPr lang="en-US" sz="2800" dirty="0"/>
              <a:t>TREN</a:t>
            </a:r>
            <a:r>
              <a:rPr lang="id-ID" sz="2800" dirty="0"/>
              <a:t> </a:t>
            </a:r>
            <a:r>
              <a:rPr lang="en-US" sz="2800" dirty="0"/>
              <a:t>Kasus </a:t>
            </a:r>
            <a:r>
              <a:rPr lang="en-US" sz="2800" dirty="0" err="1"/>
              <a:t>korupsi</a:t>
            </a:r>
            <a:r>
              <a:rPr lang="en-US" sz="2800" dirty="0"/>
              <a:t> Yang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id-ID" sz="2800" dirty="0"/>
              <a:t>TAHAP PENYIDIKAN </a:t>
            </a:r>
            <a:r>
              <a:rPr lang="en-US" sz="2800" dirty="0" err="1"/>
              <a:t>selama</a:t>
            </a:r>
            <a:r>
              <a:rPr lang="en-US" sz="2800" dirty="0"/>
              <a:t> SEM I 2010 – SEM I 2016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id-ID" sz="2800" dirty="0"/>
              <a:t>APH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32090925"/>
              </p:ext>
            </p:extLst>
          </p:nvPr>
        </p:nvGraphicFramePr>
        <p:xfrm>
          <a:off x="1083213" y="1284590"/>
          <a:ext cx="10346787" cy="321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57" y="4501662"/>
            <a:ext cx="989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. </a:t>
            </a:r>
            <a:r>
              <a:rPr lang="id-ID" dirty="0"/>
              <a:t>Penurunan kinerja Kejaksaan terjadi sejak tahun 2014 sementara penurunan </a:t>
            </a:r>
            <a:r>
              <a:rPr lang="en-AU" dirty="0" err="1"/>
              <a:t>kinerja</a:t>
            </a:r>
            <a:r>
              <a:rPr lang="en-AU" dirty="0"/>
              <a:t> </a:t>
            </a:r>
            <a:r>
              <a:rPr lang="id-ID" dirty="0"/>
              <a:t>Kepolisian sejak tahun 2015.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KPK </a:t>
            </a:r>
            <a:r>
              <a:rPr lang="id-ID" dirty="0"/>
              <a:t>cenderung </a:t>
            </a:r>
            <a:r>
              <a:rPr lang="en-US" dirty="0" err="1"/>
              <a:t>fluktuatif</a:t>
            </a:r>
            <a:r>
              <a:rPr lang="en-US" dirty="0"/>
              <a:t>. 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KPK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KPK </a:t>
            </a:r>
            <a:r>
              <a:rPr lang="en-US" dirty="0" err="1"/>
              <a:t>pada</a:t>
            </a:r>
            <a:r>
              <a:rPr lang="en-US" dirty="0"/>
              <a:t> semester I 2015. </a:t>
            </a:r>
          </a:p>
        </p:txBody>
      </p:sp>
    </p:spTree>
    <p:extLst>
      <p:ext uri="{BB962C8B-B14F-4D97-AF65-F5344CB8AC3E}">
        <p14:creationId xmlns:p14="http://schemas.microsoft.com/office/powerpoint/2010/main" val="4178257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2929" y="2293035"/>
            <a:ext cx="8187071" cy="2282773"/>
          </a:xfrm>
        </p:spPr>
        <p:txBody>
          <a:bodyPr>
            <a:noAutofit/>
          </a:bodyPr>
          <a:lstStyle/>
          <a:p>
            <a:r>
              <a:rPr lang="id-ID" sz="4400" dirty="0"/>
              <a:t>KINERJA PENYIDIKAN (TUNGGAKAN KASUS) SEM I 2016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15513" y="3073175"/>
            <a:ext cx="998806" cy="731521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6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932027" cy="6858000"/>
          </a:xfrm>
          <a:prstGeom prst="rect">
            <a:avLst/>
          </a:prstGeom>
          <a:solidFill>
            <a:srgbClr val="F7F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92155" y="145774"/>
            <a:ext cx="11317358" cy="1086678"/>
          </a:xfrm>
        </p:spPr>
        <p:txBody>
          <a:bodyPr>
            <a:noAutofit/>
          </a:bodyPr>
          <a:lstStyle/>
          <a:p>
            <a:r>
              <a:rPr lang="en-US" sz="4800" dirty="0" err="1"/>
              <a:t>kinerja</a:t>
            </a:r>
            <a:r>
              <a:rPr lang="en-US" sz="4800" dirty="0"/>
              <a:t> </a:t>
            </a:r>
            <a:r>
              <a:rPr lang="en-US" sz="4800" dirty="0" err="1"/>
              <a:t>Penyidikan</a:t>
            </a:r>
            <a:r>
              <a:rPr lang="en-US" sz="4800" dirty="0"/>
              <a:t> APH Semester I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3585"/>
              </p:ext>
            </p:extLst>
          </p:nvPr>
        </p:nvGraphicFramePr>
        <p:xfrm>
          <a:off x="192155" y="900853"/>
          <a:ext cx="11317358" cy="392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902">
                  <a:extLst>
                    <a:ext uri="{9D8B030D-6E8A-4147-A177-3AD203B41FA5}">
                      <a16:colId xmlns:a16="http://schemas.microsoft.com/office/drawing/2014/main" val="3502368516"/>
                    </a:ext>
                  </a:extLst>
                </a:gridCol>
                <a:gridCol w="2388040">
                  <a:extLst>
                    <a:ext uri="{9D8B030D-6E8A-4147-A177-3AD203B41FA5}">
                      <a16:colId xmlns:a16="http://schemas.microsoft.com/office/drawing/2014/main" val="2457029274"/>
                    </a:ext>
                  </a:extLst>
                </a:gridCol>
                <a:gridCol w="2263472">
                  <a:extLst>
                    <a:ext uri="{9D8B030D-6E8A-4147-A177-3AD203B41FA5}">
                      <a16:colId xmlns:a16="http://schemas.microsoft.com/office/drawing/2014/main" val="3223567770"/>
                    </a:ext>
                  </a:extLst>
                </a:gridCol>
                <a:gridCol w="2263472">
                  <a:extLst>
                    <a:ext uri="{9D8B030D-6E8A-4147-A177-3AD203B41FA5}">
                      <a16:colId xmlns:a16="http://schemas.microsoft.com/office/drawing/2014/main" val="1036798541"/>
                    </a:ext>
                  </a:extLst>
                </a:gridCol>
                <a:gridCol w="2263472">
                  <a:extLst>
                    <a:ext uri="{9D8B030D-6E8A-4147-A177-3AD203B41FA5}">
                      <a16:colId xmlns:a16="http://schemas.microsoft.com/office/drawing/2014/main" val="3497186444"/>
                    </a:ext>
                  </a:extLst>
                </a:gridCol>
              </a:tblGrid>
              <a:tr h="436334">
                <a:tc rowSpan="2">
                  <a:txBody>
                    <a:bodyPr/>
                    <a:lstStyle/>
                    <a:p>
                      <a:r>
                        <a:rPr lang="en-US" dirty="0" err="1"/>
                        <a:t>Aparat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Penegak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Hukum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dirty="0"/>
                        <a:t>K</a:t>
                      </a:r>
                      <a:r>
                        <a:rPr lang="en-US" dirty="0" err="1"/>
                        <a:t>asus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korupsi</a:t>
                      </a:r>
                      <a:r>
                        <a:rPr lang="en-US" baseline="0" dirty="0"/>
                        <a:t> </a:t>
                      </a:r>
                      <a:r>
                        <a:rPr lang="id-ID" baseline="0" dirty="0"/>
                        <a:t>berstatus Penyidikan pada Sem</a:t>
                      </a:r>
                      <a:r>
                        <a:rPr lang="en-US" baseline="0" dirty="0"/>
                        <a:t> II 2015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Perkembangan</a:t>
                      </a:r>
                      <a:r>
                        <a:rPr lang="en-US" baseline="0" dirty="0"/>
                        <a:t> semester I 2016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a+b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101497"/>
                  </a:ext>
                </a:extLst>
              </a:tr>
              <a:tr h="9291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 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perkembangan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naik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dari</a:t>
                      </a:r>
                      <a:r>
                        <a:rPr lang="en-US" baseline="0" dirty="0"/>
                        <a:t> </a:t>
                      </a:r>
                      <a:r>
                        <a:rPr lang="id-ID" baseline="0" dirty="0"/>
                        <a:t>P</a:t>
                      </a:r>
                      <a:r>
                        <a:rPr lang="en-US" baseline="0" dirty="0" err="1"/>
                        <a:t>enyidikan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</a:t>
                      </a:r>
                      <a:r>
                        <a:rPr lang="en-US" baseline="0" dirty="0"/>
                        <a:t> </a:t>
                      </a:r>
                      <a:r>
                        <a:rPr lang="id-ID" baseline="0" dirty="0"/>
                        <a:t>P</a:t>
                      </a:r>
                      <a:r>
                        <a:rPr lang="en-US" baseline="0" dirty="0" err="1"/>
                        <a:t>enuntutan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Belum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perkembangan</a:t>
                      </a:r>
                      <a:r>
                        <a:rPr lang="en-US" dirty="0"/>
                        <a:t> (Status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tetap</a:t>
                      </a:r>
                      <a:r>
                        <a:rPr lang="en-US" baseline="0" dirty="0"/>
                        <a:t> di </a:t>
                      </a:r>
                      <a:r>
                        <a:rPr lang="id-ID" baseline="0" dirty="0"/>
                        <a:t>P</a:t>
                      </a:r>
                      <a:r>
                        <a:rPr lang="en-US" baseline="0" dirty="0" err="1"/>
                        <a:t>enyidikan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12959"/>
                  </a:ext>
                </a:extLst>
              </a:tr>
              <a:tr h="569800">
                <a:tc>
                  <a:txBody>
                    <a:bodyPr/>
                    <a:lstStyle/>
                    <a:p>
                      <a:r>
                        <a:rPr lang="en-US" dirty="0" err="1"/>
                        <a:t>Kejaksaan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112</a:t>
                      </a:r>
                    </a:p>
                    <a:p>
                      <a:pPr algn="r"/>
                      <a:r>
                        <a:rPr lang="en-US" dirty="0"/>
                        <a:t>(17,5%)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527</a:t>
                      </a:r>
                    </a:p>
                    <a:p>
                      <a:pPr algn="r"/>
                      <a:r>
                        <a:rPr lang="en-US" b="1" dirty="0"/>
                        <a:t>(82,5%)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77729"/>
                  </a:ext>
                </a:extLst>
              </a:tr>
              <a:tr h="569800">
                <a:tc>
                  <a:txBody>
                    <a:bodyPr/>
                    <a:lstStyle/>
                    <a:p>
                      <a:r>
                        <a:rPr lang="en-US" dirty="0" err="1"/>
                        <a:t>Kepolisian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</a:t>
                      </a:r>
                    </a:p>
                    <a:p>
                      <a:pPr algn="r"/>
                      <a:r>
                        <a:rPr lang="en-US" dirty="0"/>
                        <a:t>(14,2%)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211</a:t>
                      </a:r>
                    </a:p>
                    <a:p>
                      <a:pPr algn="r"/>
                      <a:r>
                        <a:rPr lang="en-US" b="1" dirty="0"/>
                        <a:t>(85,8%)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63302"/>
                  </a:ext>
                </a:extLst>
              </a:tr>
              <a:tr h="569800">
                <a:tc>
                  <a:txBody>
                    <a:bodyPr/>
                    <a:lstStyle/>
                    <a:p>
                      <a:r>
                        <a:rPr lang="en-US" dirty="0"/>
                        <a:t>KPK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  <a:p>
                      <a:pPr algn="r"/>
                      <a:r>
                        <a:rPr lang="en-US" dirty="0"/>
                        <a:t>(34,6%)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17</a:t>
                      </a:r>
                    </a:p>
                    <a:p>
                      <a:pPr algn="r"/>
                      <a:r>
                        <a:rPr lang="en-US" b="1" dirty="0"/>
                        <a:t>(65,3%)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798156"/>
                  </a:ext>
                </a:extLst>
              </a:tr>
              <a:tr h="32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156</a:t>
                      </a:r>
                    </a:p>
                    <a:p>
                      <a:pPr algn="ctr"/>
                      <a:r>
                        <a:rPr lang="en-US" b="1" dirty="0"/>
                        <a:t>(17,1%)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755</a:t>
                      </a:r>
                    </a:p>
                    <a:p>
                      <a:pPr algn="ctr"/>
                      <a:r>
                        <a:rPr lang="en-US" b="1" dirty="0"/>
                        <a:t>(82,8%)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8538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155" y="4832433"/>
            <a:ext cx="11317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Pada Sem II 2015,  APH memiliki 911 kasus korupsi yang masih tetap berada ditahap penyidikan. Dari total kasus tersebut, jumlah terbanyak </a:t>
            </a:r>
            <a:r>
              <a:rPr lang="en-AU" dirty="0" err="1"/>
              <a:t>berada</a:t>
            </a:r>
            <a:r>
              <a:rPr lang="en-AU" dirty="0"/>
              <a:t> </a:t>
            </a:r>
            <a:r>
              <a:rPr lang="en-AU" dirty="0" err="1"/>
              <a:t>di</a:t>
            </a:r>
            <a:r>
              <a:rPr lang="id-ID" dirty="0"/>
              <a:t> kejaksaan (639 kasus), Kepolisian (246 kasus) dan KPK (26 kasus).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Hasil pemantauan atas perkembangan penanganan kasus tersebut pada Sem I 2016 ditemukan hanya 15</a:t>
            </a:r>
            <a:r>
              <a:rPr lang="en-US" dirty="0"/>
              <a:t>6</a:t>
            </a:r>
            <a:r>
              <a:rPr lang="id-ID" dirty="0"/>
              <a:t> kasus (</a:t>
            </a:r>
            <a:r>
              <a:rPr lang="en-US" dirty="0"/>
              <a:t>17,1</a:t>
            </a:r>
            <a:r>
              <a:rPr lang="id-ID" dirty="0"/>
              <a:t> persen) yang naik ke penuntutan. Sedangkan sisanya, 75</a:t>
            </a:r>
            <a:r>
              <a:rPr lang="en-US" dirty="0"/>
              <a:t>5</a:t>
            </a:r>
            <a:r>
              <a:rPr lang="id-ID" dirty="0"/>
              <a:t> kasus (</a:t>
            </a:r>
            <a:r>
              <a:rPr lang="en-US" dirty="0"/>
              <a:t>82,8</a:t>
            </a:r>
            <a:r>
              <a:rPr lang="id-ID" dirty="0"/>
              <a:t> persen) masih tetap di tahap penyidikan (Tunggakan kasus).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Tunggakan kasus terbesar pada sem I 2016 adalah Kejaksaan 527 kasus (82,5 persen). Sementara Kepolisian menunggak 211 kasus (85,8 persen),  dan KPK 1</a:t>
            </a:r>
            <a:r>
              <a:rPr lang="en-US" dirty="0"/>
              <a:t>7</a:t>
            </a:r>
            <a:r>
              <a:rPr lang="id-ID" dirty="0"/>
              <a:t> kasus (6</a:t>
            </a:r>
            <a:r>
              <a:rPr lang="en-US" dirty="0"/>
              <a:t>5</a:t>
            </a:r>
            <a:r>
              <a:rPr lang="id-ID" dirty="0"/>
              <a:t>,</a:t>
            </a:r>
            <a:r>
              <a:rPr lang="en-US" dirty="0"/>
              <a:t>3</a:t>
            </a:r>
            <a:r>
              <a:rPr lang="id-ID" dirty="0"/>
              <a:t> persen)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37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Profil dan contoh kasus yang naik dari penyidikan ke penuntutan PADA SEM I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Kasus </a:t>
            </a: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UPS DKI Jakarta 2014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i="1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50 </a:t>
            </a:r>
            <a:r>
              <a:rPr lang="en-US" dirty="0" err="1"/>
              <a:t>miliar</a:t>
            </a:r>
            <a:r>
              <a:rPr lang="en-US" dirty="0"/>
              <a:t>. Kasus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Bareskrim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Alex Usman </a:t>
            </a:r>
            <a:r>
              <a:rPr lang="en-US" dirty="0" err="1"/>
              <a:t>selaku</a:t>
            </a:r>
            <a:r>
              <a:rPr lang="en-US" dirty="0"/>
              <a:t> </a:t>
            </a:r>
            <a:r>
              <a:rPr lang="en-US" dirty="0" err="1"/>
              <a:t>mantan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seksi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Jakarta Barat.</a:t>
            </a:r>
          </a:p>
          <a:p>
            <a:r>
              <a:rPr lang="en-US" dirty="0"/>
              <a:t>Kasus </a:t>
            </a: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dana </a:t>
            </a:r>
            <a:r>
              <a:rPr lang="en-US" dirty="0" err="1"/>
              <a:t>swakelola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pengendali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Tata Air Jakarta Barat yang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43 </a:t>
            </a:r>
            <a:r>
              <a:rPr lang="en-US" dirty="0" err="1"/>
              <a:t>miliar</a:t>
            </a:r>
            <a:r>
              <a:rPr lang="en-US" dirty="0"/>
              <a:t>. Kasus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Wagiman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persidangan</a:t>
            </a:r>
            <a:r>
              <a:rPr lang="en-US" dirty="0"/>
              <a:t>.</a:t>
            </a:r>
          </a:p>
          <a:p>
            <a:r>
              <a:rPr lang="en-US" dirty="0"/>
              <a:t>Kasus </a:t>
            </a: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Tenaga Micro </a:t>
            </a:r>
            <a:r>
              <a:rPr lang="en-US" dirty="0" err="1"/>
              <a:t>Hidro</a:t>
            </a:r>
            <a:r>
              <a:rPr lang="en-US" dirty="0"/>
              <a:t> di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Deiyai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1,7 </a:t>
            </a:r>
            <a:r>
              <a:rPr lang="en-US" dirty="0" err="1"/>
              <a:t>miliar</a:t>
            </a:r>
            <a:r>
              <a:rPr lang="en-US" dirty="0"/>
              <a:t>. KPK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tangkap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Dewie</a:t>
            </a:r>
            <a:r>
              <a:rPr lang="en-US" dirty="0"/>
              <a:t> </a:t>
            </a:r>
            <a:r>
              <a:rPr lang="en-US" dirty="0" err="1"/>
              <a:t>Yasin</a:t>
            </a:r>
            <a:r>
              <a:rPr lang="en-US" dirty="0"/>
              <a:t> </a:t>
            </a:r>
            <a:r>
              <a:rPr lang="en-US" dirty="0" err="1"/>
              <a:t>Limpo</a:t>
            </a:r>
            <a:r>
              <a:rPr lang="en-US" dirty="0"/>
              <a:t>, </a:t>
            </a:r>
            <a:r>
              <a:rPr lang="en-US" dirty="0" err="1"/>
              <a:t>anggota</a:t>
            </a:r>
            <a:r>
              <a:rPr lang="en-US" dirty="0"/>
              <a:t> DPR </a:t>
            </a:r>
            <a:r>
              <a:rPr lang="en-US" dirty="0" err="1"/>
              <a:t>fraksi</a:t>
            </a:r>
            <a:r>
              <a:rPr lang="en-US" dirty="0"/>
              <a:t> </a:t>
            </a:r>
            <a:r>
              <a:rPr lang="en-US" dirty="0" err="1"/>
              <a:t>Hanura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</a:t>
            </a: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030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87513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id-ID" dirty="0"/>
              <a:t>Profil dan contoh kasus yang tetap ditahap penyidikan (tunggakan) PADA SEM I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51774"/>
            <a:ext cx="10178322" cy="3593591"/>
          </a:xfrm>
        </p:spPr>
        <p:txBody>
          <a:bodyPr>
            <a:noAutofit/>
          </a:bodyPr>
          <a:lstStyle/>
          <a:p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e-KTP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2012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Direktur</a:t>
            </a:r>
            <a:r>
              <a:rPr lang="en-US" sz="1600" dirty="0"/>
              <a:t> di </a:t>
            </a:r>
            <a:r>
              <a:rPr lang="en-US" sz="1600" dirty="0" err="1"/>
              <a:t>Ditjen</a:t>
            </a:r>
            <a:r>
              <a:rPr lang="en-US" sz="1600" dirty="0"/>
              <a:t> </a:t>
            </a:r>
            <a:r>
              <a:rPr lang="en-US" sz="1600" dirty="0" err="1"/>
              <a:t>Kependudukan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Catatan</a:t>
            </a:r>
            <a:r>
              <a:rPr lang="en-US" sz="1600" dirty="0"/>
              <a:t> </a:t>
            </a:r>
            <a:r>
              <a:rPr lang="en-US" sz="1600" dirty="0" err="1"/>
              <a:t>Sipil</a:t>
            </a:r>
            <a:r>
              <a:rPr lang="en-US" sz="1600" dirty="0"/>
              <a:t> </a:t>
            </a:r>
            <a:r>
              <a:rPr lang="en-US" sz="1600" dirty="0" err="1"/>
              <a:t>Kemendagri</a:t>
            </a:r>
            <a:r>
              <a:rPr lang="en-US" sz="1600" dirty="0"/>
              <a:t>, </a:t>
            </a:r>
            <a:r>
              <a:rPr lang="en-US" sz="1600" dirty="0" err="1"/>
              <a:t>Sugiharto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1,12 </a:t>
            </a:r>
            <a:r>
              <a:rPr lang="en-US" sz="1600" dirty="0" err="1"/>
              <a:t>triliun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disidik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KPK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2014.</a:t>
            </a:r>
          </a:p>
          <a:p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buffer stock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mantan</a:t>
            </a:r>
            <a:r>
              <a:rPr lang="en-US" sz="1600" dirty="0"/>
              <a:t> </a:t>
            </a:r>
            <a:r>
              <a:rPr lang="en-US" sz="1600" dirty="0" err="1"/>
              <a:t>Menteri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, </a:t>
            </a:r>
            <a:r>
              <a:rPr lang="en-US" sz="1600" dirty="0" err="1"/>
              <a:t>Siti</a:t>
            </a:r>
            <a:r>
              <a:rPr lang="en-US" sz="1600" dirty="0"/>
              <a:t> </a:t>
            </a:r>
            <a:r>
              <a:rPr lang="en-US" sz="1600" dirty="0" err="1"/>
              <a:t>Fadilah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6,1 </a:t>
            </a:r>
            <a:r>
              <a:rPr lang="en-US" sz="1600" dirty="0" err="1"/>
              <a:t>miliar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KPK.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2014 KPK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alih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yang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Bareskrim</a:t>
            </a:r>
            <a:r>
              <a:rPr lang="en-US" sz="1600" dirty="0"/>
              <a:t>.</a:t>
            </a:r>
          </a:p>
          <a:p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Mobil </a:t>
            </a:r>
            <a:r>
              <a:rPr lang="en-US" sz="1600" dirty="0" err="1"/>
              <a:t>Pusat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Internet </a:t>
            </a:r>
            <a:r>
              <a:rPr lang="en-US" sz="1600" dirty="0" err="1"/>
              <a:t>Kecamatan</a:t>
            </a:r>
            <a:r>
              <a:rPr lang="en-US" sz="1600" dirty="0"/>
              <a:t> (MPLIK) di </a:t>
            </a:r>
            <a:r>
              <a:rPr lang="en-US" sz="1600" dirty="0" err="1"/>
              <a:t>Kemenkominfo</a:t>
            </a:r>
            <a:r>
              <a:rPr lang="en-US" sz="1600" dirty="0"/>
              <a:t>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Balai</a:t>
            </a:r>
            <a:r>
              <a:rPr lang="en-US" sz="1600" dirty="0"/>
              <a:t> </a:t>
            </a:r>
            <a:r>
              <a:rPr lang="en-US" sz="1600" dirty="0" err="1"/>
              <a:t>Penyedia</a:t>
            </a:r>
            <a:r>
              <a:rPr lang="en-US" sz="1600" dirty="0"/>
              <a:t> &amp; </a:t>
            </a:r>
            <a:r>
              <a:rPr lang="en-US" sz="1600" dirty="0" err="1"/>
              <a:t>Pengelola</a:t>
            </a:r>
            <a:r>
              <a:rPr lang="en-US" sz="1600" dirty="0"/>
              <a:t> </a:t>
            </a:r>
            <a:r>
              <a:rPr lang="en-US" sz="1600" dirty="0" err="1"/>
              <a:t>Pembiayaan</a:t>
            </a:r>
            <a:r>
              <a:rPr lang="en-US" sz="1600" dirty="0"/>
              <a:t> Telekomunikasi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(BP3TI) </a:t>
            </a:r>
            <a:r>
              <a:rPr lang="en-US" sz="1600" dirty="0" err="1"/>
              <a:t>Kemenkominfo</a:t>
            </a:r>
            <a:r>
              <a:rPr lang="en-US" sz="1600" dirty="0"/>
              <a:t>, </a:t>
            </a:r>
            <a:r>
              <a:rPr lang="en-US" sz="1600" dirty="0" err="1"/>
              <a:t>Doddy</a:t>
            </a:r>
            <a:r>
              <a:rPr lang="en-US" sz="1600" dirty="0"/>
              <a:t> </a:t>
            </a:r>
            <a:r>
              <a:rPr lang="en-US" sz="1600" dirty="0" err="1"/>
              <a:t>Nasiruddin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Direktur</a:t>
            </a:r>
            <a:r>
              <a:rPr lang="en-US" sz="1600" dirty="0"/>
              <a:t> PT. Multi Data </a:t>
            </a:r>
            <a:r>
              <a:rPr lang="en-US" sz="1600" dirty="0" err="1"/>
              <a:t>Rancana</a:t>
            </a:r>
            <a:r>
              <a:rPr lang="en-US" sz="1600" dirty="0"/>
              <a:t> Prima yang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rekanan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disidik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Kejaksaan</a:t>
            </a:r>
            <a:r>
              <a:rPr lang="en-US" sz="1600" dirty="0"/>
              <a:t> </a:t>
            </a:r>
            <a:r>
              <a:rPr lang="en-US" sz="1600" dirty="0" err="1"/>
              <a:t>Agung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2013.</a:t>
            </a:r>
          </a:p>
          <a:p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stadion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Gelora</a:t>
            </a:r>
            <a:r>
              <a:rPr lang="en-US" sz="1600" dirty="0"/>
              <a:t> Bandung </a:t>
            </a:r>
            <a:r>
              <a:rPr lang="en-US" sz="1600" dirty="0" err="1"/>
              <a:t>Lautan</a:t>
            </a:r>
            <a:r>
              <a:rPr lang="en-US" sz="1600" dirty="0"/>
              <a:t> </a:t>
            </a:r>
            <a:r>
              <a:rPr lang="en-US" sz="1600" dirty="0" err="1"/>
              <a:t>Api</a:t>
            </a:r>
            <a:r>
              <a:rPr lang="en-US" sz="1600" dirty="0"/>
              <a:t>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Sekretaris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Tata 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Cipta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Pemkot</a:t>
            </a:r>
            <a:r>
              <a:rPr lang="en-US" sz="1600" dirty="0"/>
              <a:t> Bandung, </a:t>
            </a:r>
            <a:r>
              <a:rPr lang="en-US" sz="1600" dirty="0" err="1"/>
              <a:t>Yayat</a:t>
            </a:r>
            <a:r>
              <a:rPr lang="en-US" sz="1600" dirty="0"/>
              <a:t> A </a:t>
            </a:r>
            <a:r>
              <a:rPr lang="en-US" sz="1600" dirty="0" err="1"/>
              <a:t>Sudrajat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1,1 </a:t>
            </a:r>
            <a:r>
              <a:rPr lang="en-US" sz="1600" dirty="0" err="1"/>
              <a:t>triliun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disidik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Bareskrim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2015.</a:t>
            </a:r>
          </a:p>
          <a:p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program </a:t>
            </a:r>
            <a:r>
              <a:rPr lang="en-US" sz="1600" dirty="0" err="1"/>
              <a:t>penanaman</a:t>
            </a:r>
            <a:r>
              <a:rPr lang="en-US" sz="1600" dirty="0"/>
              <a:t> </a:t>
            </a:r>
            <a:r>
              <a:rPr lang="en-US" sz="1600" dirty="0" err="1"/>
              <a:t>pohon</a:t>
            </a:r>
            <a:r>
              <a:rPr lang="en-US" sz="1600" dirty="0"/>
              <a:t> di </a:t>
            </a:r>
            <a:r>
              <a:rPr lang="en-US" sz="1600" dirty="0" err="1"/>
              <a:t>Pertamina</a:t>
            </a:r>
            <a:r>
              <a:rPr lang="en-US" sz="1600" dirty="0"/>
              <a:t> Foundation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Direktur</a:t>
            </a:r>
            <a:r>
              <a:rPr lang="en-US" sz="1600" dirty="0"/>
              <a:t> </a:t>
            </a:r>
            <a:r>
              <a:rPr lang="en-US" sz="1600" dirty="0" err="1"/>
              <a:t>Pertamina</a:t>
            </a:r>
            <a:r>
              <a:rPr lang="en-US" sz="1600" dirty="0"/>
              <a:t> Foundation, Nina </a:t>
            </a:r>
            <a:r>
              <a:rPr lang="en-US" sz="1600" dirty="0" err="1"/>
              <a:t>Nurlina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disidik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Bareskrim</a:t>
            </a:r>
            <a:r>
              <a:rPr lang="en-US" sz="1600" dirty="0"/>
              <a:t> </a:t>
            </a:r>
            <a:r>
              <a:rPr lang="en-US" sz="1600" dirty="0" err="1"/>
              <a:t>sejah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272367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1678" y="1551710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pemetaan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 yang </a:t>
            </a:r>
            <a:r>
              <a:rPr lang="en-US" sz="2800" dirty="0" err="1"/>
              <a:t>disidik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Aparat</a:t>
            </a:r>
            <a:r>
              <a:rPr lang="en-US" sz="2800" dirty="0"/>
              <a:t> </a:t>
            </a:r>
            <a:r>
              <a:rPr lang="en-US" sz="2800" dirty="0" err="1"/>
              <a:t>Penegak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semester I 2016, </a:t>
            </a:r>
            <a:r>
              <a:rPr lang="en-US" sz="2800" dirty="0" err="1"/>
              <a:t>meliputi</a:t>
            </a:r>
            <a:r>
              <a:rPr lang="en-US" sz="2800" dirty="0"/>
              <a:t> :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, total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kerugian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,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tersangka</a:t>
            </a:r>
            <a:r>
              <a:rPr lang="en-US" sz="2800" dirty="0"/>
              <a:t>, modus yang </a:t>
            </a:r>
            <a:r>
              <a:rPr lang="en-US" sz="2800" dirty="0" err="1"/>
              <a:t>dilakukan</a:t>
            </a:r>
            <a:r>
              <a:rPr lang="en-US" sz="2800" dirty="0"/>
              <a:t>, </a:t>
            </a:r>
            <a:r>
              <a:rPr lang="en-US" sz="2800" dirty="0" err="1"/>
              <a:t>sektor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, </a:t>
            </a:r>
            <a:r>
              <a:rPr lang="en-US" sz="2800" dirty="0" err="1"/>
              <a:t>jabatan</a:t>
            </a:r>
            <a:r>
              <a:rPr lang="en-US" sz="2800" dirty="0"/>
              <a:t> </a:t>
            </a:r>
            <a:r>
              <a:rPr lang="en-US" sz="2800" dirty="0" err="1"/>
              <a:t>pelaku</a:t>
            </a:r>
            <a:r>
              <a:rPr lang="en-US" sz="2800" dirty="0"/>
              <a:t>.</a:t>
            </a:r>
          </a:p>
          <a:p>
            <a:r>
              <a:rPr lang="en-US" sz="2800" dirty="0"/>
              <a:t>Monitoring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menganalisis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Aparat</a:t>
            </a:r>
            <a:r>
              <a:rPr lang="en-US" sz="2800" dirty="0"/>
              <a:t> </a:t>
            </a:r>
            <a:r>
              <a:rPr lang="en-US" sz="2800" dirty="0" err="1"/>
              <a:t>Penegak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menyidik</a:t>
            </a:r>
            <a:r>
              <a:rPr lang="en-US" sz="2800" dirty="0"/>
              <a:t> Kasus </a:t>
            </a:r>
            <a:r>
              <a:rPr lang="en-US" sz="2800" dirty="0" err="1"/>
              <a:t>korupsi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2010 </a:t>
            </a:r>
            <a:r>
              <a:rPr lang="en-US" sz="2800" dirty="0" err="1"/>
              <a:t>hingga</a:t>
            </a:r>
            <a:r>
              <a:rPr lang="en-US" sz="2800" dirty="0"/>
              <a:t> 2015.</a:t>
            </a:r>
          </a:p>
          <a:p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transparansi</a:t>
            </a:r>
            <a:r>
              <a:rPr lang="en-US" sz="2800" dirty="0"/>
              <a:t> data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 yang </a:t>
            </a:r>
            <a:r>
              <a:rPr lang="en-US" sz="2800" dirty="0" err="1"/>
              <a:t>ditangani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aparat</a:t>
            </a:r>
            <a:r>
              <a:rPr lang="en-US" sz="2800" dirty="0"/>
              <a:t> </a:t>
            </a:r>
            <a:r>
              <a:rPr lang="en-US" sz="2800" dirty="0" err="1"/>
              <a:t>penegak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222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6261" y="0"/>
            <a:ext cx="10691989" cy="671231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Lima </a:t>
            </a:r>
            <a:r>
              <a:rPr lang="en-US" sz="2400" dirty="0" err="1"/>
              <a:t>Kejaksaan</a:t>
            </a:r>
            <a:r>
              <a:rPr lang="en-US" sz="2400" dirty="0"/>
              <a:t> Yang M</a:t>
            </a:r>
            <a:r>
              <a:rPr lang="id-ID" sz="2400" dirty="0"/>
              <a:t>emiliki tunggakan kasus paling banyak (kasus tetap ditahap peNyidikan)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94181"/>
              </p:ext>
            </p:extLst>
          </p:nvPr>
        </p:nvGraphicFramePr>
        <p:xfrm>
          <a:off x="1380343" y="671231"/>
          <a:ext cx="9541496" cy="288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601">
                  <a:extLst>
                    <a:ext uri="{9D8B030D-6E8A-4147-A177-3AD203B41FA5}">
                      <a16:colId xmlns:a16="http://schemas.microsoft.com/office/drawing/2014/main" val="3502853148"/>
                    </a:ext>
                  </a:extLst>
                </a:gridCol>
                <a:gridCol w="2507855">
                  <a:extLst>
                    <a:ext uri="{9D8B030D-6E8A-4147-A177-3AD203B41FA5}">
                      <a16:colId xmlns:a16="http://schemas.microsoft.com/office/drawing/2014/main" val="2797031791"/>
                    </a:ext>
                  </a:extLst>
                </a:gridCol>
                <a:gridCol w="2351113">
                  <a:extLst>
                    <a:ext uri="{9D8B030D-6E8A-4147-A177-3AD203B41FA5}">
                      <a16:colId xmlns:a16="http://schemas.microsoft.com/office/drawing/2014/main" val="1564578560"/>
                    </a:ext>
                  </a:extLst>
                </a:gridCol>
                <a:gridCol w="3898927">
                  <a:extLst>
                    <a:ext uri="{9D8B030D-6E8A-4147-A177-3AD203B41FA5}">
                      <a16:colId xmlns:a16="http://schemas.microsoft.com/office/drawing/2014/main" val="2371680300"/>
                    </a:ext>
                  </a:extLst>
                </a:gridCol>
              </a:tblGrid>
              <a:tr h="3993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r>
                        <a:rPr lang="en-US" dirty="0"/>
                        <a:t> Kasus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Kerugian</a:t>
                      </a:r>
                      <a:r>
                        <a:rPr lang="en-US" dirty="0"/>
                        <a:t> Negara (</a:t>
                      </a:r>
                      <a:r>
                        <a:rPr lang="en-US" dirty="0" err="1"/>
                        <a:t>Rp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Miliar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66616"/>
                  </a:ext>
                </a:extLst>
              </a:tr>
              <a:tr h="400845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Kejaksaan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Jawa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99233"/>
                  </a:ext>
                </a:extLst>
              </a:tr>
              <a:tr h="65206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Kejaksaan</a:t>
                      </a:r>
                      <a:r>
                        <a:rPr lang="en-US" dirty="0"/>
                        <a:t> di Sumatera Utara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71862"/>
                  </a:ext>
                </a:extLst>
              </a:tr>
              <a:tr h="65206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Kejaksaan</a:t>
                      </a:r>
                      <a:r>
                        <a:rPr lang="en-US" dirty="0"/>
                        <a:t> di Sulawesi Selatan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13778"/>
                  </a:ext>
                </a:extLst>
              </a:tr>
              <a:tr h="408184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Kejaksaan</a:t>
                      </a:r>
                      <a:r>
                        <a:rPr lang="en-US" dirty="0"/>
                        <a:t> di Papua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25401"/>
                  </a:ext>
                </a:extLst>
              </a:tr>
              <a:tr h="372606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Kejaksaan</a:t>
                      </a:r>
                      <a:r>
                        <a:rPr lang="en-US" dirty="0"/>
                        <a:t> di NTT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9686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7895" y="3556330"/>
            <a:ext cx="10970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sewa</a:t>
            </a:r>
            <a:r>
              <a:rPr lang="en-US" sz="1600" dirty="0"/>
              <a:t> </a:t>
            </a:r>
            <a:r>
              <a:rPr lang="en-US" sz="1600" dirty="0" err="1"/>
              <a:t>pesawat</a:t>
            </a:r>
            <a:r>
              <a:rPr lang="en-US" sz="1600" dirty="0"/>
              <a:t> di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Perhubungan</a:t>
            </a:r>
            <a:r>
              <a:rPr lang="en-US" sz="1600" dirty="0"/>
              <a:t> </a:t>
            </a:r>
            <a:r>
              <a:rPr lang="en-US" sz="1600" dirty="0" err="1"/>
              <a:t>Pemkab</a:t>
            </a:r>
            <a:r>
              <a:rPr lang="en-US" sz="1600" dirty="0"/>
              <a:t> </a:t>
            </a:r>
            <a:r>
              <a:rPr lang="en-US" sz="1600" dirty="0" err="1"/>
              <a:t>Jember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Pembangunan </a:t>
            </a:r>
            <a:r>
              <a:rPr lang="en-US" sz="1600" dirty="0" err="1"/>
              <a:t>Bandara</a:t>
            </a:r>
            <a:r>
              <a:rPr lang="en-US" sz="1600" dirty="0"/>
              <a:t> </a:t>
            </a:r>
            <a:r>
              <a:rPr lang="en-US" sz="1600" dirty="0" err="1"/>
              <a:t>Notohadinegoro</a:t>
            </a:r>
            <a:r>
              <a:rPr lang="en-US" sz="1600" dirty="0"/>
              <a:t> di </a:t>
            </a:r>
            <a:r>
              <a:rPr lang="en-US" sz="1600" dirty="0" err="1"/>
              <a:t>Jawa</a:t>
            </a:r>
            <a:r>
              <a:rPr lang="en-US" sz="1600" dirty="0"/>
              <a:t> </a:t>
            </a:r>
            <a:r>
              <a:rPr lang="en-US" sz="1600" dirty="0" err="1"/>
              <a:t>Timur</a:t>
            </a:r>
            <a:r>
              <a:rPr lang="en-US" sz="1600" dirty="0"/>
              <a:t>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4,5 </a:t>
            </a:r>
            <a:r>
              <a:rPr lang="en-US" sz="1600" dirty="0" err="1"/>
              <a:t>miliar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Perhubungan</a:t>
            </a:r>
            <a:r>
              <a:rPr lang="en-US" sz="1600" dirty="0"/>
              <a:t> </a:t>
            </a:r>
            <a:r>
              <a:rPr lang="en-US" sz="1600" dirty="0" err="1"/>
              <a:t>Jember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Kejari</a:t>
            </a:r>
            <a:r>
              <a:rPr lang="en-US" sz="1600" dirty="0"/>
              <a:t> </a:t>
            </a:r>
            <a:r>
              <a:rPr lang="en-US" sz="1600" dirty="0" err="1"/>
              <a:t>Jember</a:t>
            </a:r>
            <a:r>
              <a:rPr lang="en-US" sz="1600" dirty="0"/>
              <a:t>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 </a:t>
            </a:r>
            <a:r>
              <a:rPr lang="en-US" sz="1600" dirty="0" err="1"/>
              <a:t>prasarana</a:t>
            </a:r>
            <a:r>
              <a:rPr lang="en-US" sz="1600" dirty="0"/>
              <a:t> </a:t>
            </a:r>
            <a:r>
              <a:rPr lang="en-US" sz="1600" dirty="0" err="1"/>
              <a:t>kantor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rusunawa</a:t>
            </a:r>
            <a:r>
              <a:rPr lang="en-US" sz="1600" dirty="0"/>
              <a:t> di Kota </a:t>
            </a:r>
            <a:r>
              <a:rPr lang="en-US" sz="1600" dirty="0" err="1"/>
              <a:t>Sibolga</a:t>
            </a:r>
            <a:r>
              <a:rPr lang="en-US" sz="1600" dirty="0"/>
              <a:t>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5,3 </a:t>
            </a:r>
            <a:r>
              <a:rPr lang="en-US" sz="1600" dirty="0" err="1"/>
              <a:t>miliar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Kas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Aset</a:t>
            </a:r>
            <a:r>
              <a:rPr lang="en-US" sz="1600" dirty="0"/>
              <a:t> Daerah </a:t>
            </a:r>
            <a:r>
              <a:rPr lang="en-US" sz="1600" dirty="0" err="1"/>
              <a:t>Sibolga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Kejati</a:t>
            </a:r>
            <a:r>
              <a:rPr lang="en-US" sz="1600" dirty="0"/>
              <a:t> Sumatera Utara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bansos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tanaman</a:t>
            </a:r>
            <a:r>
              <a:rPr lang="en-US" sz="1600" dirty="0"/>
              <a:t> </a:t>
            </a:r>
            <a:r>
              <a:rPr lang="en-US" sz="1600" dirty="0" err="1"/>
              <a:t>terpadu</a:t>
            </a:r>
            <a:r>
              <a:rPr lang="en-US" sz="1600" dirty="0"/>
              <a:t> </a:t>
            </a:r>
            <a:r>
              <a:rPr lang="en-US" sz="1600" dirty="0" err="1"/>
              <a:t>kedelai</a:t>
            </a:r>
            <a:r>
              <a:rPr lang="en-US" sz="1600" dirty="0"/>
              <a:t>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2,1 </a:t>
            </a:r>
            <a:r>
              <a:rPr lang="en-US" sz="1600" dirty="0" err="1"/>
              <a:t>miliar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PNS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Pertanian</a:t>
            </a:r>
            <a:r>
              <a:rPr lang="en-US" sz="1600" dirty="0"/>
              <a:t> </a:t>
            </a:r>
            <a:r>
              <a:rPr lang="en-US" sz="1600" dirty="0" err="1"/>
              <a:t>Sengkang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Kejari</a:t>
            </a:r>
            <a:r>
              <a:rPr lang="en-US" sz="1600" dirty="0"/>
              <a:t> </a:t>
            </a:r>
            <a:r>
              <a:rPr lang="en-US" sz="1600" dirty="0" err="1"/>
              <a:t>Sengkang</a:t>
            </a:r>
            <a:r>
              <a:rPr lang="en-US" sz="1600" dirty="0"/>
              <a:t>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penyelewengan</a:t>
            </a:r>
            <a:r>
              <a:rPr lang="en-US" sz="1600" dirty="0"/>
              <a:t> dana Program </a:t>
            </a:r>
            <a:r>
              <a:rPr lang="en-US" sz="1600" dirty="0" err="1"/>
              <a:t>Percepatan</a:t>
            </a:r>
            <a:r>
              <a:rPr lang="en-US" sz="1600" dirty="0"/>
              <a:t> </a:t>
            </a:r>
            <a:r>
              <a:rPr lang="en-US" sz="1600" dirty="0" err="1"/>
              <a:t>Infrastruktur</a:t>
            </a:r>
            <a:r>
              <a:rPr lang="en-US" sz="1600" dirty="0"/>
              <a:t> </a:t>
            </a:r>
            <a:r>
              <a:rPr lang="en-US" sz="1600" dirty="0" err="1"/>
              <a:t>Perdesaan</a:t>
            </a:r>
            <a:r>
              <a:rPr lang="en-US" sz="1600" dirty="0"/>
              <a:t>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2,3 </a:t>
            </a:r>
            <a:r>
              <a:rPr lang="en-US" sz="1600" dirty="0" err="1"/>
              <a:t>miliar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Kadis</a:t>
            </a:r>
            <a:r>
              <a:rPr lang="en-US" sz="1600" dirty="0"/>
              <a:t> PU </a:t>
            </a:r>
            <a:r>
              <a:rPr lang="en-US" sz="1600" dirty="0" err="1"/>
              <a:t>Nabire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Kejari</a:t>
            </a:r>
            <a:r>
              <a:rPr lang="en-US" sz="1600" dirty="0"/>
              <a:t> </a:t>
            </a:r>
            <a:r>
              <a:rPr lang="en-US" sz="1600" dirty="0" err="1"/>
              <a:t>Nabire</a:t>
            </a:r>
            <a:r>
              <a:rPr lang="en-US" sz="1600" dirty="0"/>
              <a:t>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Dana </a:t>
            </a:r>
            <a:r>
              <a:rPr lang="en-US" sz="1600" dirty="0" err="1"/>
              <a:t>Alokasi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di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Pemuda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Olahraga</a:t>
            </a:r>
            <a:r>
              <a:rPr lang="en-US" sz="1600" dirty="0"/>
              <a:t> (PPO) </a:t>
            </a:r>
            <a:r>
              <a:rPr lang="en-US" sz="1600" dirty="0" err="1"/>
              <a:t>Kabupaten</a:t>
            </a:r>
            <a:r>
              <a:rPr lang="en-US" sz="1600" dirty="0"/>
              <a:t> Timor Tengah Utara.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mantan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PPO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Kejari</a:t>
            </a:r>
            <a:r>
              <a:rPr lang="en-US" sz="1600" dirty="0"/>
              <a:t> </a:t>
            </a:r>
            <a:r>
              <a:rPr lang="en-US" sz="1600" dirty="0" err="1"/>
              <a:t>Kefanemanu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1646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896" y="0"/>
            <a:ext cx="10542103" cy="795129"/>
          </a:xfrm>
        </p:spPr>
        <p:txBody>
          <a:bodyPr>
            <a:normAutofit/>
          </a:bodyPr>
          <a:lstStyle/>
          <a:p>
            <a:r>
              <a:rPr lang="en-US" sz="2400" dirty="0"/>
              <a:t>Lima </a:t>
            </a:r>
            <a:r>
              <a:rPr lang="id-ID" sz="2400" dirty="0"/>
              <a:t>POLDA</a:t>
            </a:r>
            <a:r>
              <a:rPr lang="en-US" sz="2400" dirty="0"/>
              <a:t> Yang M</a:t>
            </a:r>
            <a:r>
              <a:rPr lang="id-ID" sz="2400" dirty="0"/>
              <a:t>emiliki tunggakan kasus paling banyak (kasus tetap ditahap peNyidikan)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507014"/>
              </p:ext>
            </p:extLst>
          </p:nvPr>
        </p:nvGraphicFramePr>
        <p:xfrm>
          <a:off x="1317404" y="657969"/>
          <a:ext cx="10111338" cy="350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399">
                  <a:extLst>
                    <a:ext uri="{9D8B030D-6E8A-4147-A177-3AD203B41FA5}">
                      <a16:colId xmlns:a16="http://schemas.microsoft.com/office/drawing/2014/main" val="3502853148"/>
                    </a:ext>
                  </a:extLst>
                </a:gridCol>
                <a:gridCol w="2286491">
                  <a:extLst>
                    <a:ext uri="{9D8B030D-6E8A-4147-A177-3AD203B41FA5}">
                      <a16:colId xmlns:a16="http://schemas.microsoft.com/office/drawing/2014/main" val="2797031791"/>
                    </a:ext>
                  </a:extLst>
                </a:gridCol>
                <a:gridCol w="2319014">
                  <a:extLst>
                    <a:ext uri="{9D8B030D-6E8A-4147-A177-3AD203B41FA5}">
                      <a16:colId xmlns:a16="http://schemas.microsoft.com/office/drawing/2014/main" val="1564578560"/>
                    </a:ext>
                  </a:extLst>
                </a:gridCol>
                <a:gridCol w="4675434">
                  <a:extLst>
                    <a:ext uri="{9D8B030D-6E8A-4147-A177-3AD203B41FA5}">
                      <a16:colId xmlns:a16="http://schemas.microsoft.com/office/drawing/2014/main" val="2371680300"/>
                    </a:ext>
                  </a:extLst>
                </a:gridCol>
              </a:tblGrid>
              <a:tr h="5831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r>
                        <a:rPr lang="en-US" dirty="0"/>
                        <a:t> Kasus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Kerugian</a:t>
                      </a:r>
                      <a:r>
                        <a:rPr lang="en-US" dirty="0"/>
                        <a:t> Negara (</a:t>
                      </a:r>
                      <a:r>
                        <a:rPr lang="en-US" dirty="0" err="1"/>
                        <a:t>Rp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Miliar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66616"/>
                  </a:ext>
                </a:extLst>
              </a:tr>
              <a:tr h="41077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Kepolisian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Jawa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99233"/>
                  </a:ext>
                </a:extLst>
              </a:tr>
              <a:tr h="384314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Kepolisian</a:t>
                      </a:r>
                      <a:r>
                        <a:rPr lang="en-US" baseline="0" dirty="0"/>
                        <a:t> di</a:t>
                      </a:r>
                      <a:r>
                        <a:rPr lang="en-US" dirty="0"/>
                        <a:t> Sulawesi Selatan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71862"/>
                  </a:ext>
                </a:extLst>
              </a:tr>
              <a:tr h="37106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Kepolisian</a:t>
                      </a:r>
                      <a:r>
                        <a:rPr lang="en-US" baseline="0" dirty="0"/>
                        <a:t> di</a:t>
                      </a:r>
                      <a:r>
                        <a:rPr lang="en-US" dirty="0"/>
                        <a:t> Sulawesi Utara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13778"/>
                  </a:ext>
                </a:extLst>
              </a:tr>
              <a:tr h="337849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Kepolisian</a:t>
                      </a:r>
                      <a:r>
                        <a:rPr lang="en-US" baseline="0" dirty="0"/>
                        <a:t> di </a:t>
                      </a:r>
                      <a:r>
                        <a:rPr lang="en-US" dirty="0"/>
                        <a:t>Sumatera Utara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25401"/>
                  </a:ext>
                </a:extLst>
              </a:tr>
              <a:tr h="337849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Kepolisian</a:t>
                      </a:r>
                      <a:r>
                        <a:rPr lang="en-US" baseline="0" dirty="0"/>
                        <a:t> di</a:t>
                      </a:r>
                      <a:r>
                        <a:rPr lang="en-US" dirty="0"/>
                        <a:t> Papua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968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895" y="4222254"/>
            <a:ext cx="10970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dana </a:t>
            </a:r>
            <a:r>
              <a:rPr lang="en-US" sz="1600" dirty="0" err="1"/>
              <a:t>bimbingan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DPRD Surabaya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3,7 </a:t>
            </a:r>
            <a:r>
              <a:rPr lang="en-US" sz="1600" dirty="0" err="1"/>
              <a:t>miliar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Sekwan</a:t>
            </a:r>
            <a:r>
              <a:rPr lang="en-US" sz="1600" dirty="0"/>
              <a:t> Kota Surabaya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Polrestabes</a:t>
            </a:r>
            <a:r>
              <a:rPr lang="en-US" sz="1600" dirty="0"/>
              <a:t> Surabaya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yang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Sekretariat</a:t>
            </a:r>
            <a:r>
              <a:rPr lang="en-US" sz="1600" dirty="0"/>
              <a:t> KPU </a:t>
            </a:r>
            <a:r>
              <a:rPr lang="en-US" sz="1600" dirty="0" err="1"/>
              <a:t>Palopo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sekretaris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Bendahara</a:t>
            </a:r>
            <a:r>
              <a:rPr lang="en-US" sz="1600" dirty="0"/>
              <a:t> KPU </a:t>
            </a:r>
            <a:r>
              <a:rPr lang="en-US" sz="1600" dirty="0" err="1"/>
              <a:t>Palopo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Polres</a:t>
            </a:r>
            <a:r>
              <a:rPr lang="en-US" sz="1600" dirty="0"/>
              <a:t> </a:t>
            </a:r>
            <a:r>
              <a:rPr lang="en-US" sz="1600" dirty="0" err="1"/>
              <a:t>Palopo</a:t>
            </a:r>
            <a:r>
              <a:rPr lang="en-US" sz="1600" dirty="0"/>
              <a:t>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penyalahgunaan</a:t>
            </a:r>
            <a:r>
              <a:rPr lang="en-US" sz="1600" dirty="0"/>
              <a:t> Dana </a:t>
            </a:r>
            <a:r>
              <a:rPr lang="en-US" sz="1600" dirty="0" err="1"/>
              <a:t>Alokasi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Minahasa</a:t>
            </a:r>
            <a:r>
              <a:rPr lang="en-US" sz="1600" dirty="0"/>
              <a:t>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Disdikpora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Polres</a:t>
            </a:r>
            <a:r>
              <a:rPr lang="en-US" sz="1600" dirty="0"/>
              <a:t> </a:t>
            </a:r>
            <a:r>
              <a:rPr lang="en-US" sz="1600" dirty="0" err="1"/>
              <a:t>Minahasa</a:t>
            </a:r>
            <a:r>
              <a:rPr lang="en-US" sz="1600" dirty="0"/>
              <a:t>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mobil</a:t>
            </a:r>
            <a:r>
              <a:rPr lang="en-US" sz="1600" dirty="0"/>
              <a:t> </a:t>
            </a:r>
            <a:r>
              <a:rPr lang="en-US" sz="1600" dirty="0" err="1"/>
              <a:t>pemadam</a:t>
            </a:r>
            <a:r>
              <a:rPr lang="en-US" sz="1600" dirty="0"/>
              <a:t> </a:t>
            </a:r>
            <a:r>
              <a:rPr lang="en-US" sz="1600" dirty="0" err="1"/>
              <a:t>kebakaran</a:t>
            </a:r>
            <a:r>
              <a:rPr lang="en-US" sz="1600" dirty="0"/>
              <a:t> di </a:t>
            </a:r>
            <a:r>
              <a:rPr lang="en-US" sz="1600" dirty="0" err="1"/>
              <a:t>Dinas</a:t>
            </a:r>
            <a:r>
              <a:rPr lang="en-US" sz="1600" dirty="0"/>
              <a:t> PU.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Sekretaris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Polres</a:t>
            </a:r>
            <a:r>
              <a:rPr lang="en-US" sz="1600" dirty="0"/>
              <a:t> </a:t>
            </a:r>
            <a:r>
              <a:rPr lang="en-US" sz="1600" dirty="0" err="1"/>
              <a:t>Pakpak</a:t>
            </a:r>
            <a:r>
              <a:rPr lang="en-US" sz="1600" dirty="0"/>
              <a:t> Bharat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Kasus </a:t>
            </a:r>
            <a:r>
              <a:rPr lang="en-US" sz="1600" dirty="0" err="1"/>
              <a:t>dugaan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dana </a:t>
            </a:r>
            <a:r>
              <a:rPr lang="en-US" sz="1600" dirty="0" err="1"/>
              <a:t>subsidi</a:t>
            </a:r>
            <a:r>
              <a:rPr lang="en-US" sz="1600" dirty="0"/>
              <a:t> </a:t>
            </a:r>
            <a:r>
              <a:rPr lang="en-US" sz="1600" dirty="0" err="1"/>
              <a:t>Perum</a:t>
            </a:r>
            <a:r>
              <a:rPr lang="en-US" sz="1600" dirty="0"/>
              <a:t> </a:t>
            </a:r>
            <a:r>
              <a:rPr lang="en-US" sz="1600" dirty="0" err="1"/>
              <a:t>Damri</a:t>
            </a:r>
            <a:r>
              <a:rPr lang="en-US" sz="1600" dirty="0"/>
              <a:t> Jayapura. Kasus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mantan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Perum</a:t>
            </a:r>
            <a:r>
              <a:rPr lang="en-US" sz="1600" dirty="0"/>
              <a:t> </a:t>
            </a:r>
            <a:r>
              <a:rPr lang="en-US" sz="1600" dirty="0" err="1"/>
              <a:t>Damri</a:t>
            </a:r>
            <a:r>
              <a:rPr lang="en-US" sz="1600" dirty="0"/>
              <a:t> Jayapura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Polresta</a:t>
            </a:r>
            <a:r>
              <a:rPr lang="en-US" sz="1600" dirty="0"/>
              <a:t> Jayapura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perkembangannya</a:t>
            </a:r>
            <a:r>
              <a:rPr lang="en-US" sz="160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7450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351" y="1317510"/>
            <a:ext cx="10852879" cy="5353113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P</a:t>
            </a:r>
            <a:r>
              <a:rPr lang="en-US" dirty="0" err="1"/>
              <a:t>enindakan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id-ID" dirty="0"/>
              <a:t>pada </a:t>
            </a:r>
            <a:r>
              <a:rPr lang="en-US" dirty="0"/>
              <a:t>semester I 2016</a:t>
            </a:r>
            <a:r>
              <a:rPr lang="id-ID" dirty="0"/>
              <a:t> mengalam penurunan. Penurunan terjadi terutama dari sisi jumlah kasus dan kerugian negara.</a:t>
            </a:r>
            <a:endParaRPr lang="en-US" dirty="0"/>
          </a:p>
          <a:p>
            <a:r>
              <a:rPr lang="id-ID" dirty="0"/>
              <a:t>Kinerja penindakan (Penyelidikan </a:t>
            </a:r>
            <a:r>
              <a:rPr lang="id-ID" dirty="0">
                <a:sym typeface="Wingdings" panose="05000000000000000000" pitchFamily="2" charset="2"/>
              </a:rPr>
              <a:t> Penyidikan  Penuntuntan) ditentukan oleh anggaran, penyidik, </a:t>
            </a:r>
            <a:r>
              <a:rPr lang="en-US" dirty="0" err="1">
                <a:sym typeface="Wingdings" panose="05000000000000000000" pitchFamily="2" charset="2"/>
              </a:rPr>
              <a:t>tensi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politik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antar</a:t>
            </a:r>
            <a:r>
              <a:rPr lang="en-US" dirty="0">
                <a:sym typeface="Wingdings" panose="05000000000000000000" pitchFamily="2" charset="2"/>
              </a:rPr>
              <a:t> APH,</a:t>
            </a:r>
            <a:r>
              <a:rPr lang="id-ID" dirty="0">
                <a:sym typeface="Wingdings" panose="05000000000000000000" pitchFamily="2" charset="2"/>
              </a:rPr>
              <a:t> serta komitmen pemimpin 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id-ID" dirty="0">
                <a:sym typeface="Wingdings" panose="05000000000000000000" pitchFamily="2" charset="2"/>
              </a:rPr>
              <a:t>masing-masing APH</a:t>
            </a:r>
            <a:r>
              <a:rPr lang="en-US" dirty="0"/>
              <a:t>.</a:t>
            </a:r>
          </a:p>
          <a:p>
            <a:r>
              <a:rPr lang="en-US" dirty="0" err="1"/>
              <a:t>Birokrat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mendominasi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</a:t>
            </a:r>
          </a:p>
          <a:p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di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r>
              <a:rPr lang="en-US" dirty="0"/>
              <a:t>In</a:t>
            </a:r>
            <a:r>
              <a:rPr lang="id-ID" dirty="0"/>
              <a:t>pres </a:t>
            </a:r>
            <a:r>
              <a:rPr lang="en-US" dirty="0"/>
              <a:t>No. 1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id-ID" dirty="0"/>
              <a:t>diduga ikut berkontribusi terhadap menurun</a:t>
            </a:r>
            <a:r>
              <a:rPr lang="en-AU" dirty="0"/>
              <a:t>n</a:t>
            </a:r>
            <a:r>
              <a:rPr lang="id-ID" dirty="0"/>
              <a:t>ya kinerja penyelidikan APH pada semester I 2016</a:t>
            </a:r>
            <a:r>
              <a:rPr lang="en-US" dirty="0"/>
              <a:t>.</a:t>
            </a:r>
            <a:r>
              <a:rPr lang="id-ID" dirty="0"/>
              <a:t> Hal ini terjadi karena APH mulai menunda mengungkap status kasus atau status tersangka pada publik.</a:t>
            </a:r>
            <a:endParaRPr lang="en-US" dirty="0"/>
          </a:p>
          <a:p>
            <a:r>
              <a:rPr lang="en-US" dirty="0" err="1"/>
              <a:t>Sekitar</a:t>
            </a:r>
            <a:r>
              <a:rPr lang="en-US" dirty="0"/>
              <a:t> 82,8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2010 </a:t>
            </a:r>
            <a:r>
              <a:rPr lang="en-US" dirty="0" err="1"/>
              <a:t>hingga</a:t>
            </a:r>
            <a:r>
              <a:rPr lang="en-US" dirty="0"/>
              <a:t> 2015.</a:t>
            </a:r>
            <a:r>
              <a:rPr lang="id-ID" dirty="0"/>
              <a:t> Kinerja penyidikan APH terutama Kejaksaan dan Kepolisian masih buruk.</a:t>
            </a:r>
            <a:endParaRPr lang="en-US" dirty="0"/>
          </a:p>
          <a:p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penindakan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KPK </a:t>
            </a:r>
            <a:r>
              <a:rPr lang="en-US" dirty="0" err="1"/>
              <a:t>meningkat</a:t>
            </a:r>
            <a:r>
              <a:rPr lang="en-US" dirty="0"/>
              <a:t> di semester I 2016,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OTT.</a:t>
            </a:r>
            <a:r>
              <a:rPr lang="id-ID" dirty="0"/>
              <a:t> </a:t>
            </a:r>
            <a:r>
              <a:rPr lang="en-US" dirty="0"/>
              <a:t> </a:t>
            </a:r>
            <a:r>
              <a:rPr lang="id-ID" dirty="0"/>
              <a:t>KPK sudah mulai bangkit dari keterpurukannya setelah mengalami serangan berat pada akhir 2015 dan awal 2016. Pimpinan KPK yang baru nampaknya sudah mampu memulihkan kinerja penindakan KPK.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di KPK, </a:t>
            </a:r>
            <a:r>
              <a:rPr lang="en-US" dirty="0" err="1"/>
              <a:t>Presiden</a:t>
            </a:r>
            <a:r>
              <a:rPr lang="en-US" dirty="0"/>
              <a:t> pun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tanggap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KPK.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cicak</a:t>
            </a:r>
            <a:r>
              <a:rPr lang="en-US" dirty="0"/>
              <a:t> vs </a:t>
            </a:r>
            <a:r>
              <a:rPr lang="en-US" dirty="0" err="1"/>
              <a:t>buaya</a:t>
            </a:r>
            <a:r>
              <a:rPr lang="en-US" dirty="0"/>
              <a:t> </a:t>
            </a:r>
            <a:r>
              <a:rPr lang="en-US" dirty="0" err="1"/>
              <a:t>jilid</a:t>
            </a:r>
            <a:r>
              <a:rPr lang="en-US" dirty="0"/>
              <a:t> 3.</a:t>
            </a:r>
          </a:p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menyulitkan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/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503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Rekomendasi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65584"/>
            <a:ext cx="10178322" cy="5499651"/>
          </a:xfrm>
        </p:spPr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KPK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supervisi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. </a:t>
            </a:r>
          </a:p>
          <a:p>
            <a:r>
              <a:rPr lang="en-US" dirty="0" err="1"/>
              <a:t>Peran</a:t>
            </a:r>
            <a:r>
              <a:rPr lang="en-US" dirty="0"/>
              <a:t> BPKP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diperkuat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,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asistensi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memikirkan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kesewenang-wenangan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Inpres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inpres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penyalahgunaan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.</a:t>
            </a:r>
            <a:r>
              <a:rPr lang="id-ID" dirty="0"/>
              <a:t> </a:t>
            </a:r>
            <a:r>
              <a:rPr lang="en-AU" dirty="0"/>
              <a:t> </a:t>
            </a:r>
            <a:endParaRPr lang="en-US" dirty="0"/>
          </a:p>
          <a:p>
            <a:r>
              <a:rPr lang="id-ID" dirty="0"/>
              <a:t>APH harus meningkatkan kinerja penyidikan mengingat masih banyak tunggakan kasus. Pemotongan anggaran penindakan </a:t>
            </a:r>
            <a:r>
              <a:rPr lang="en-AU" dirty="0" err="1"/>
              <a:t>perlu</a:t>
            </a:r>
            <a:r>
              <a:rPr lang="en-AU" dirty="0"/>
              <a:t> </a:t>
            </a:r>
            <a:r>
              <a:rPr lang="en-AU" dirty="0" err="1"/>
              <a:t>diantisipasi</a:t>
            </a:r>
            <a:r>
              <a:rPr lang="id-ID" dirty="0"/>
              <a:t> karena </a:t>
            </a:r>
            <a:r>
              <a:rPr lang="en-AU" dirty="0" err="1"/>
              <a:t>dapat</a:t>
            </a:r>
            <a:r>
              <a:rPr lang="id-ID" dirty="0"/>
              <a:t> berdampak terhadap kinerja penyidikan</a:t>
            </a:r>
            <a:r>
              <a:rPr lang="en-AU" dirty="0"/>
              <a:t>.</a:t>
            </a:r>
            <a:endParaRPr lang="en-US" dirty="0"/>
          </a:p>
          <a:p>
            <a:r>
              <a:rPr lang="en-US" dirty="0" err="1"/>
              <a:t>Khusus</a:t>
            </a:r>
            <a:r>
              <a:rPr lang="en-US" dirty="0"/>
              <a:t> KPK,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menyasar</a:t>
            </a:r>
            <a:r>
              <a:rPr lang="en-US" dirty="0"/>
              <a:t> </a:t>
            </a:r>
            <a:r>
              <a:rPr lang="en-US" dirty="0" err="1"/>
              <a:t>aktor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di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juga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menindak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  <a:p>
            <a:r>
              <a:rPr lang="en-US" dirty="0"/>
              <a:t>APH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70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78" y="0"/>
            <a:ext cx="2697470" cy="5717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82" y="571772"/>
            <a:ext cx="10741539" cy="601455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1700" b="1" dirty="0"/>
              <a:t>Markup</a:t>
            </a:r>
            <a:r>
              <a:rPr lang="en-US" sz="1700" dirty="0"/>
              <a:t> : </a:t>
            </a:r>
            <a:r>
              <a:rPr lang="en-US" sz="1700" dirty="0" err="1"/>
              <a:t>Penggelembungan</a:t>
            </a:r>
            <a:r>
              <a:rPr lang="en-US" sz="1700" dirty="0"/>
              <a:t> </a:t>
            </a:r>
            <a:r>
              <a:rPr lang="en-US" sz="1700" dirty="0" err="1"/>
              <a:t>harga</a:t>
            </a:r>
            <a:r>
              <a:rPr lang="en-US" sz="1700" dirty="0"/>
              <a:t> </a:t>
            </a:r>
            <a:r>
              <a:rPr lang="en-US" sz="1700" dirty="0" err="1"/>
              <a:t>pengadaan</a:t>
            </a:r>
            <a:r>
              <a:rPr lang="en-US" sz="1700" dirty="0"/>
              <a:t> </a:t>
            </a:r>
            <a:r>
              <a:rPr lang="en-US" sz="1700" dirty="0" err="1"/>
              <a:t>barang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jasa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harga</a:t>
            </a:r>
            <a:r>
              <a:rPr lang="en-US" sz="1700" dirty="0"/>
              <a:t> </a:t>
            </a:r>
            <a:r>
              <a:rPr lang="en-US" sz="1700" dirty="0" err="1"/>
              <a:t>wajar</a:t>
            </a:r>
            <a:r>
              <a:rPr lang="en-US" sz="1700" dirty="0"/>
              <a:t>/</a:t>
            </a:r>
            <a:r>
              <a:rPr lang="en-US" sz="1700" dirty="0" err="1"/>
              <a:t>pasar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/>
              <a:t>Mark Down : </a:t>
            </a:r>
            <a:r>
              <a:rPr lang="en-US" sz="1700" dirty="0" err="1"/>
              <a:t>Menurunkan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barang</a:t>
            </a:r>
            <a:r>
              <a:rPr lang="en-US" sz="1700" dirty="0"/>
              <a:t> (asset) yang </a:t>
            </a:r>
            <a:r>
              <a:rPr lang="en-US" sz="1700" dirty="0" err="1"/>
              <a:t>dijual</a:t>
            </a:r>
            <a:r>
              <a:rPr lang="en-US" sz="1700" dirty="0"/>
              <a:t> </a:t>
            </a:r>
            <a:r>
              <a:rPr lang="en-US" sz="1700" dirty="0" err="1"/>
              <a:t>oleh</a:t>
            </a:r>
            <a:r>
              <a:rPr lang="en-US" sz="1700" dirty="0"/>
              <a:t> </a:t>
            </a:r>
            <a:r>
              <a:rPr lang="en-US" sz="1700" dirty="0" err="1"/>
              <a:t>pemerintah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</a:t>
            </a:r>
            <a:r>
              <a:rPr lang="en-US" sz="1700" dirty="0" err="1"/>
              <a:t>pihak</a:t>
            </a:r>
            <a:r>
              <a:rPr lang="en-US" sz="1700" dirty="0"/>
              <a:t> </a:t>
            </a:r>
            <a:r>
              <a:rPr lang="en-US" sz="1700" dirty="0" err="1"/>
              <a:t>ketiga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Penggelapan</a:t>
            </a:r>
            <a:r>
              <a:rPr lang="en-US" sz="1700" b="1" dirty="0"/>
              <a:t> :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memiliki</a:t>
            </a:r>
            <a:r>
              <a:rPr lang="en-US" sz="1700" dirty="0"/>
              <a:t> </a:t>
            </a:r>
            <a:r>
              <a:rPr lang="en-US" sz="1700" dirty="0" err="1"/>
              <a:t>baik</a:t>
            </a:r>
            <a:r>
              <a:rPr lang="en-US" sz="1700" dirty="0"/>
              <a:t> </a:t>
            </a:r>
            <a:r>
              <a:rPr lang="en-US" sz="1700" dirty="0" err="1"/>
              <a:t>sebagian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seluruhnya</a:t>
            </a:r>
            <a:r>
              <a:rPr lang="en-US" sz="1700" dirty="0"/>
              <a:t> asset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anggaran</a:t>
            </a:r>
            <a:r>
              <a:rPr lang="en-US" sz="1700" dirty="0"/>
              <a:t> </a:t>
            </a:r>
            <a:r>
              <a:rPr lang="en-US" sz="1700" dirty="0" err="1"/>
              <a:t>negara</a:t>
            </a:r>
            <a:r>
              <a:rPr lang="en-US" sz="1700" dirty="0"/>
              <a:t> yang </a:t>
            </a:r>
            <a:r>
              <a:rPr lang="en-US" sz="1700" dirty="0" err="1"/>
              <a:t>berada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penguasaannya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Laporan</a:t>
            </a:r>
            <a:r>
              <a:rPr lang="en-US" sz="1700" b="1" dirty="0"/>
              <a:t> </a:t>
            </a:r>
            <a:r>
              <a:rPr lang="en-US" sz="1700" b="1" dirty="0" err="1"/>
              <a:t>fiktif</a:t>
            </a:r>
            <a:r>
              <a:rPr lang="en-US" sz="1700" dirty="0"/>
              <a:t> : Ada </a:t>
            </a:r>
            <a:r>
              <a:rPr lang="en-US" sz="1700" dirty="0" err="1"/>
              <a:t>laporan</a:t>
            </a:r>
            <a:r>
              <a:rPr lang="en-US" sz="1700" dirty="0"/>
              <a:t> </a:t>
            </a:r>
            <a:r>
              <a:rPr lang="en-US" sz="1700" dirty="0" err="1"/>
              <a:t>penggunaan</a:t>
            </a:r>
            <a:r>
              <a:rPr lang="en-US" sz="1700" dirty="0"/>
              <a:t> </a:t>
            </a:r>
            <a:r>
              <a:rPr lang="en-US" sz="1700" dirty="0" err="1"/>
              <a:t>anggaran</a:t>
            </a:r>
            <a:r>
              <a:rPr lang="en-US" sz="1700" dirty="0"/>
              <a:t>, </a:t>
            </a:r>
            <a:r>
              <a:rPr lang="en-US" sz="1700" dirty="0" err="1"/>
              <a:t>tetapi</a:t>
            </a:r>
            <a:r>
              <a:rPr lang="en-US" sz="1700" dirty="0"/>
              <a:t> </a:t>
            </a:r>
            <a:r>
              <a:rPr lang="en-US" sz="1700" dirty="0" err="1"/>
              <a:t>realisasinya</a:t>
            </a:r>
            <a:r>
              <a:rPr lang="en-US" sz="1700" dirty="0"/>
              <a:t>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ada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Penyalahgunaan</a:t>
            </a:r>
            <a:r>
              <a:rPr lang="en-US" sz="1700" b="1" dirty="0"/>
              <a:t> </a:t>
            </a:r>
            <a:r>
              <a:rPr lang="en-US" sz="1700" b="1" dirty="0" err="1"/>
              <a:t>anggaran</a:t>
            </a:r>
            <a:r>
              <a:rPr lang="en-US" sz="1700" b="1" dirty="0"/>
              <a:t> : </a:t>
            </a:r>
            <a:r>
              <a:rPr lang="en-US" sz="1700" dirty="0" err="1"/>
              <a:t>Penggunaan</a:t>
            </a:r>
            <a:r>
              <a:rPr lang="en-US" sz="1700" dirty="0"/>
              <a:t> </a:t>
            </a:r>
            <a:r>
              <a:rPr lang="en-US" sz="1700" dirty="0" err="1"/>
              <a:t>anggaran</a:t>
            </a:r>
            <a:r>
              <a:rPr lang="en-US" sz="1700" dirty="0"/>
              <a:t> yang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sesuai</a:t>
            </a:r>
            <a:r>
              <a:rPr lang="en-US" sz="1700" dirty="0"/>
              <a:t> </a:t>
            </a:r>
            <a:r>
              <a:rPr lang="en-US" sz="1700" dirty="0" err="1"/>
              <a:t>peruntukannya</a:t>
            </a:r>
            <a:r>
              <a:rPr lang="en-US" sz="17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b="1" dirty="0" err="1"/>
              <a:t>Suap</a:t>
            </a:r>
            <a:r>
              <a:rPr lang="en-US" sz="1700" b="1" dirty="0"/>
              <a:t>/ </a:t>
            </a:r>
            <a:r>
              <a:rPr lang="en-US" sz="1700" b="1" dirty="0" err="1"/>
              <a:t>Gratifikasi</a:t>
            </a:r>
            <a:r>
              <a:rPr lang="en-US" sz="1700" b="1" dirty="0"/>
              <a:t> : </a:t>
            </a:r>
            <a:r>
              <a:rPr lang="en-US" sz="1700" dirty="0" err="1"/>
              <a:t>Memberikan</a:t>
            </a:r>
            <a:r>
              <a:rPr lang="en-US" sz="1700" dirty="0"/>
              <a:t> </a:t>
            </a:r>
            <a:r>
              <a:rPr lang="en-US" sz="1700" dirty="0" err="1"/>
              <a:t>sesuatu</a:t>
            </a:r>
            <a:r>
              <a:rPr lang="en-US" sz="1700" dirty="0"/>
              <a:t> </a:t>
            </a:r>
            <a:r>
              <a:rPr lang="en-US" sz="1700" dirty="0" err="1"/>
              <a:t>baik</a:t>
            </a:r>
            <a:r>
              <a:rPr lang="en-US" sz="1700" dirty="0"/>
              <a:t> </a:t>
            </a:r>
            <a:r>
              <a:rPr lang="en-US" sz="1700" dirty="0" err="1"/>
              <a:t>barang</a:t>
            </a:r>
            <a:r>
              <a:rPr lang="en-US" sz="1700" dirty="0"/>
              <a:t>, </a:t>
            </a:r>
            <a:r>
              <a:rPr lang="en-US" sz="1700" dirty="0" err="1"/>
              <a:t>uang</a:t>
            </a:r>
            <a:r>
              <a:rPr lang="en-US" sz="1700" dirty="0"/>
              <a:t>, </a:t>
            </a:r>
            <a:r>
              <a:rPr lang="en-US" sz="1700" dirty="0" err="1"/>
              <a:t>fasilitas</a:t>
            </a:r>
            <a:r>
              <a:rPr lang="en-US" sz="1700" dirty="0"/>
              <a:t> yang </a:t>
            </a:r>
            <a:r>
              <a:rPr lang="en-US" sz="1700" dirty="0" err="1"/>
              <a:t>bisa</a:t>
            </a:r>
            <a:r>
              <a:rPr lang="en-US" sz="1700" dirty="0"/>
              <a:t> </a:t>
            </a:r>
            <a:r>
              <a:rPr lang="en-US" sz="1700" dirty="0" err="1"/>
              <a:t>mempengaruhi</a:t>
            </a:r>
            <a:r>
              <a:rPr lang="en-US" sz="1700" dirty="0"/>
              <a:t> </a:t>
            </a:r>
            <a:r>
              <a:rPr lang="en-US" sz="1700" dirty="0" err="1"/>
              <a:t>kebijakan</a:t>
            </a:r>
            <a:r>
              <a:rPr lang="en-US" sz="1700" dirty="0"/>
              <a:t> / </a:t>
            </a:r>
            <a:r>
              <a:rPr lang="en-US" sz="1700" dirty="0" err="1"/>
              <a:t>Pemberian</a:t>
            </a:r>
            <a:r>
              <a:rPr lang="en-US" sz="1700" dirty="0"/>
              <a:t> </a:t>
            </a:r>
            <a:r>
              <a:rPr lang="en-US" sz="1700" dirty="0" err="1"/>
              <a:t>sesuatu</a:t>
            </a:r>
            <a:r>
              <a:rPr lang="en-US" sz="1700" dirty="0"/>
              <a:t> </a:t>
            </a:r>
            <a:r>
              <a:rPr lang="en-US" sz="1700" dirty="0" err="1"/>
              <a:t>baik</a:t>
            </a:r>
            <a:r>
              <a:rPr lang="en-US" sz="1700" dirty="0"/>
              <a:t> </a:t>
            </a:r>
            <a:r>
              <a:rPr lang="en-US" sz="1700" dirty="0" err="1"/>
              <a:t>barang</a:t>
            </a:r>
            <a:r>
              <a:rPr lang="en-US" sz="1700" dirty="0"/>
              <a:t>, </a:t>
            </a:r>
            <a:r>
              <a:rPr lang="en-US" sz="1700" dirty="0" err="1"/>
              <a:t>uang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</a:t>
            </a:r>
            <a:r>
              <a:rPr lang="en-US" sz="1700" dirty="0" err="1"/>
              <a:t>pejabat</a:t>
            </a:r>
            <a:r>
              <a:rPr lang="en-US" sz="1700" dirty="0"/>
              <a:t> </a:t>
            </a:r>
            <a:r>
              <a:rPr lang="en-US" sz="1700" dirty="0" err="1"/>
              <a:t>publik</a:t>
            </a:r>
            <a:r>
              <a:rPr lang="en-US" sz="1700" dirty="0"/>
              <a:t> yang </a:t>
            </a:r>
            <a:r>
              <a:rPr lang="en-US" sz="1700" dirty="0" err="1"/>
              <a:t>tidak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Penyunatan</a:t>
            </a:r>
            <a:r>
              <a:rPr lang="en-US" sz="1700" b="1" dirty="0"/>
              <a:t>/ </a:t>
            </a:r>
            <a:r>
              <a:rPr lang="en-US" sz="1700" b="1" dirty="0" err="1"/>
              <a:t>Pemotongan</a:t>
            </a:r>
            <a:r>
              <a:rPr lang="en-US" sz="1700" b="1" dirty="0"/>
              <a:t> : </a:t>
            </a:r>
            <a:r>
              <a:rPr lang="en-US" sz="1700" dirty="0" err="1"/>
              <a:t>Permintaan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pengambilan</a:t>
            </a:r>
            <a:r>
              <a:rPr lang="en-US" sz="1700" dirty="0"/>
              <a:t> </a:t>
            </a:r>
            <a:r>
              <a:rPr lang="en-US" sz="1700" dirty="0" err="1"/>
              <a:t>secara</a:t>
            </a:r>
            <a:r>
              <a:rPr lang="en-US" sz="1700" dirty="0"/>
              <a:t> </a:t>
            </a:r>
            <a:r>
              <a:rPr lang="en-US" sz="1700" dirty="0" err="1"/>
              <a:t>paksa</a:t>
            </a:r>
            <a:r>
              <a:rPr lang="en-US" sz="1700" dirty="0"/>
              <a:t> </a:t>
            </a:r>
            <a:r>
              <a:rPr lang="en-US" sz="1700" dirty="0" err="1"/>
              <a:t>sebagian</a:t>
            </a:r>
            <a:r>
              <a:rPr lang="en-US" sz="1700" dirty="0"/>
              <a:t> </a:t>
            </a:r>
            <a:r>
              <a:rPr lang="en-US" sz="1700" dirty="0" err="1"/>
              <a:t>hak</a:t>
            </a:r>
            <a:r>
              <a:rPr lang="en-US" sz="1700" dirty="0"/>
              <a:t> </a:t>
            </a:r>
            <a:r>
              <a:rPr lang="en-US" sz="1700" dirty="0" err="1"/>
              <a:t>milik</a:t>
            </a:r>
            <a:r>
              <a:rPr lang="en-US" sz="1700" dirty="0"/>
              <a:t> orang lain.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Pemerasan</a:t>
            </a:r>
            <a:r>
              <a:rPr lang="en-US" sz="1700" b="1" dirty="0"/>
              <a:t> : </a:t>
            </a:r>
            <a:r>
              <a:rPr lang="en-US" sz="1700" dirty="0" err="1"/>
              <a:t>Pemaksaan</a:t>
            </a:r>
            <a:r>
              <a:rPr lang="en-US" sz="1700" dirty="0"/>
              <a:t> </a:t>
            </a:r>
            <a:r>
              <a:rPr lang="en-US" sz="1700" dirty="0" err="1"/>
              <a:t>pemberian</a:t>
            </a:r>
            <a:r>
              <a:rPr lang="en-US" sz="1700" dirty="0"/>
              <a:t> </a:t>
            </a:r>
            <a:r>
              <a:rPr lang="en-US" sz="1700" dirty="0" err="1"/>
              <a:t>imbalan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mengubah</a:t>
            </a:r>
            <a:r>
              <a:rPr lang="en-US" sz="1700" dirty="0"/>
              <a:t> </a:t>
            </a:r>
            <a:r>
              <a:rPr lang="en-US" sz="1700" dirty="0" err="1"/>
              <a:t>kebijakan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kewenangan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Penyalahgunaan</a:t>
            </a:r>
            <a:r>
              <a:rPr lang="en-US" sz="1700" b="1" dirty="0"/>
              <a:t> </a:t>
            </a:r>
            <a:r>
              <a:rPr lang="en-US" sz="1700" b="1" dirty="0" err="1"/>
              <a:t>wewenang</a:t>
            </a:r>
            <a:r>
              <a:rPr lang="en-US" sz="1700" b="1" dirty="0"/>
              <a:t> : </a:t>
            </a:r>
            <a:r>
              <a:rPr lang="en-US" sz="1700" dirty="0" err="1"/>
              <a:t>Penyalahgunaan</a:t>
            </a:r>
            <a:r>
              <a:rPr lang="en-US" sz="1700" dirty="0"/>
              <a:t> </a:t>
            </a:r>
            <a:r>
              <a:rPr lang="en-US" sz="1700" dirty="0" err="1"/>
              <a:t>wewenang</a:t>
            </a:r>
            <a:r>
              <a:rPr lang="en-US" sz="1700" dirty="0"/>
              <a:t> </a:t>
            </a:r>
            <a:r>
              <a:rPr lang="en-US" sz="1700" dirty="0" err="1"/>
              <a:t>biasanya</a:t>
            </a:r>
            <a:r>
              <a:rPr lang="en-US" sz="1700" dirty="0"/>
              <a:t> </a:t>
            </a:r>
            <a:r>
              <a:rPr lang="en-US" sz="1700" dirty="0" err="1"/>
              <a:t>terjadi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penebitan</a:t>
            </a:r>
            <a:r>
              <a:rPr lang="en-US" sz="1700" dirty="0"/>
              <a:t> </a:t>
            </a:r>
            <a:r>
              <a:rPr lang="en-US" sz="1700" dirty="0" err="1"/>
              <a:t>izin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kegiatan</a:t>
            </a:r>
            <a:r>
              <a:rPr lang="en-US" sz="1700" dirty="0"/>
              <a:t> </a:t>
            </a:r>
            <a:r>
              <a:rPr lang="en-US" sz="1700" dirty="0" err="1"/>
              <a:t>tertentu</a:t>
            </a:r>
            <a:r>
              <a:rPr lang="en-US" sz="1700" dirty="0"/>
              <a:t> 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Kegiatan</a:t>
            </a:r>
            <a:r>
              <a:rPr lang="en-US" sz="1700" b="1" dirty="0"/>
              <a:t>/</a:t>
            </a:r>
            <a:r>
              <a:rPr lang="en-US" sz="1700" b="1" dirty="0" err="1"/>
              <a:t>Proyek</a:t>
            </a:r>
            <a:r>
              <a:rPr lang="en-US" sz="1700" b="1" dirty="0"/>
              <a:t> </a:t>
            </a:r>
            <a:r>
              <a:rPr lang="en-US" sz="1700" b="1" dirty="0" err="1"/>
              <a:t>Fiktif</a:t>
            </a:r>
            <a:r>
              <a:rPr lang="en-US" sz="1700" b="1" dirty="0"/>
              <a:t> : </a:t>
            </a:r>
            <a:r>
              <a:rPr lang="en-US" sz="1700" dirty="0" err="1"/>
              <a:t>Kegiatan</a:t>
            </a:r>
            <a:r>
              <a:rPr lang="en-US" sz="1700" dirty="0"/>
              <a:t> </a:t>
            </a:r>
            <a:r>
              <a:rPr lang="en-US" sz="1700" dirty="0" err="1"/>
              <a:t>anggaran</a:t>
            </a:r>
            <a:r>
              <a:rPr lang="en-US" sz="1700" dirty="0"/>
              <a:t> yang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dilakukan</a:t>
            </a:r>
            <a:r>
              <a:rPr lang="en-US" sz="1700" dirty="0"/>
              <a:t> </a:t>
            </a:r>
            <a:r>
              <a:rPr lang="en-US" sz="1700" dirty="0" err="1"/>
              <a:t>oleh</a:t>
            </a:r>
            <a:r>
              <a:rPr lang="en-US" sz="1700" dirty="0"/>
              <a:t> </a:t>
            </a:r>
            <a:r>
              <a:rPr lang="en-US" sz="1700" dirty="0" err="1"/>
              <a:t>pengguna</a:t>
            </a:r>
            <a:r>
              <a:rPr lang="en-US" sz="1700" dirty="0"/>
              <a:t> </a:t>
            </a:r>
            <a:r>
              <a:rPr lang="en-US" sz="1700" dirty="0" err="1"/>
              <a:t>anggaran</a:t>
            </a:r>
            <a:r>
              <a:rPr lang="en-US" sz="1700" dirty="0"/>
              <a:t> </a:t>
            </a:r>
            <a:r>
              <a:rPr lang="en-US" sz="1700" dirty="0" err="1"/>
              <a:t>namun</a:t>
            </a:r>
            <a:r>
              <a:rPr lang="en-US" sz="1700" dirty="0"/>
              <a:t> </a:t>
            </a:r>
            <a:r>
              <a:rPr lang="en-US" sz="1700" dirty="0" err="1"/>
              <a:t>tetap</a:t>
            </a:r>
            <a:r>
              <a:rPr lang="en-US" sz="1700" dirty="0"/>
              <a:t> </a:t>
            </a:r>
            <a:r>
              <a:rPr lang="en-US" sz="1700" dirty="0" err="1"/>
              <a:t>dimuat</a:t>
            </a:r>
            <a:r>
              <a:rPr lang="en-US" sz="1700" dirty="0"/>
              <a:t> </a:t>
            </a:r>
            <a:r>
              <a:rPr lang="en-US" sz="1700" dirty="0" err="1"/>
              <a:t>dilaporan</a:t>
            </a:r>
            <a:r>
              <a:rPr lang="en-US" sz="1700" dirty="0"/>
              <a:t> </a:t>
            </a:r>
            <a:r>
              <a:rPr lang="en-US" sz="1700" dirty="0" err="1"/>
              <a:t>keuangan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Anggaran</a:t>
            </a:r>
            <a:r>
              <a:rPr lang="en-US" sz="1700" b="1" dirty="0"/>
              <a:t> Ganda : </a:t>
            </a:r>
            <a:r>
              <a:rPr lang="en-US" sz="1700" dirty="0" err="1"/>
              <a:t>Kegiatan</a:t>
            </a:r>
            <a:r>
              <a:rPr lang="en-US" sz="1700" dirty="0"/>
              <a:t> yang </a:t>
            </a:r>
            <a:r>
              <a:rPr lang="en-US" sz="1700" dirty="0" err="1"/>
              <a:t>didanai</a:t>
            </a:r>
            <a:r>
              <a:rPr lang="en-US" sz="1700" dirty="0"/>
              <a:t> </a:t>
            </a:r>
            <a:r>
              <a:rPr lang="en-US" sz="1700" dirty="0" err="1"/>
              <a:t>oleh</a:t>
            </a:r>
            <a:r>
              <a:rPr lang="en-US" sz="1700" dirty="0"/>
              <a:t> </a:t>
            </a:r>
            <a:r>
              <a:rPr lang="en-US" sz="1700" dirty="0" err="1"/>
              <a:t>lebih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satu</a:t>
            </a:r>
            <a:r>
              <a:rPr lang="en-US" sz="1700" dirty="0"/>
              <a:t> </a:t>
            </a:r>
            <a:r>
              <a:rPr lang="en-US" sz="1700" dirty="0" err="1"/>
              <a:t>mata</a:t>
            </a:r>
            <a:r>
              <a:rPr lang="en-US" sz="1700" dirty="0"/>
              <a:t> </a:t>
            </a:r>
            <a:r>
              <a:rPr lang="en-US" sz="1700" dirty="0" err="1"/>
              <a:t>anggaran</a:t>
            </a:r>
            <a:r>
              <a:rPr lang="en-US" sz="1700" dirty="0"/>
              <a:t>, </a:t>
            </a:r>
            <a:r>
              <a:rPr lang="en-US" sz="1700" dirty="0" err="1"/>
              <a:t>namun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satu</a:t>
            </a:r>
            <a:r>
              <a:rPr lang="en-US" sz="1700" dirty="0"/>
              <a:t> </a:t>
            </a:r>
            <a:r>
              <a:rPr lang="en-US" sz="1700" dirty="0" err="1"/>
              <a:t>laporan</a:t>
            </a:r>
            <a:r>
              <a:rPr lang="en-US" sz="1700" dirty="0"/>
              <a:t> yang </a:t>
            </a:r>
            <a:r>
              <a:rPr lang="en-US" sz="1700" dirty="0" err="1"/>
              <a:t>sama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700" b="1" dirty="0" err="1"/>
              <a:t>Pungutan</a:t>
            </a:r>
            <a:r>
              <a:rPr lang="en-US" sz="1700" b="1" dirty="0"/>
              <a:t> Liar : </a:t>
            </a:r>
            <a:r>
              <a:rPr lang="en-US" sz="1700" dirty="0" err="1"/>
              <a:t>Pungutan</a:t>
            </a:r>
            <a:r>
              <a:rPr lang="en-US" sz="1700" dirty="0"/>
              <a:t> yang </a:t>
            </a:r>
            <a:r>
              <a:rPr lang="en-US" sz="1700" dirty="0" err="1"/>
              <a:t>dilakukan</a:t>
            </a:r>
            <a:r>
              <a:rPr lang="en-US" sz="1700" dirty="0"/>
              <a:t> </a:t>
            </a:r>
            <a:r>
              <a:rPr lang="en-US" sz="1700" dirty="0" err="1"/>
              <a:t>oleh</a:t>
            </a:r>
            <a:r>
              <a:rPr lang="en-US" sz="1700" dirty="0"/>
              <a:t> </a:t>
            </a:r>
            <a:r>
              <a:rPr lang="en-US" sz="1700" dirty="0" err="1"/>
              <a:t>petugas</a:t>
            </a:r>
            <a:r>
              <a:rPr lang="en-US" sz="1700" dirty="0"/>
              <a:t> </a:t>
            </a:r>
            <a:r>
              <a:rPr lang="en-US" sz="1700" dirty="0" err="1"/>
              <a:t>negara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pejabat</a:t>
            </a:r>
            <a:r>
              <a:rPr lang="en-US" sz="1700" dirty="0"/>
              <a:t> </a:t>
            </a:r>
            <a:r>
              <a:rPr lang="en-US" sz="1700" dirty="0" err="1"/>
              <a:t>negara</a:t>
            </a:r>
            <a:r>
              <a:rPr lang="en-US" sz="1700" dirty="0"/>
              <a:t> </a:t>
            </a:r>
            <a:r>
              <a:rPr lang="en-US" sz="1700" dirty="0" err="1"/>
              <a:t>tanpa</a:t>
            </a:r>
            <a:r>
              <a:rPr lang="en-US" sz="1700" dirty="0"/>
              <a:t> </a:t>
            </a:r>
            <a:r>
              <a:rPr lang="en-US" sz="1700" dirty="0" err="1"/>
              <a:t>dasar</a:t>
            </a:r>
            <a:r>
              <a:rPr lang="en-US" sz="1700" dirty="0"/>
              <a:t> </a:t>
            </a:r>
            <a:r>
              <a:rPr lang="en-US" sz="1700" dirty="0" err="1"/>
              <a:t>hukum</a:t>
            </a:r>
            <a:r>
              <a:rPr lang="en-US" sz="1700" dirty="0"/>
              <a:t> yang </a:t>
            </a:r>
            <a:r>
              <a:rPr lang="en-US" sz="1700" dirty="0" err="1"/>
              <a:t>jelas</a:t>
            </a:r>
            <a:r>
              <a:rPr lang="en-US" sz="17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83976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51678" y="1399311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pemantauan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 di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penyidikan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penetapan</a:t>
            </a:r>
            <a:r>
              <a:rPr lang="en-US" sz="2800" dirty="0"/>
              <a:t> </a:t>
            </a:r>
            <a:r>
              <a:rPr lang="en-US" sz="2800" dirty="0" err="1"/>
              <a:t>tersangka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Pengumpulan</a:t>
            </a:r>
            <a:r>
              <a:rPr lang="en-US" sz="2800" dirty="0"/>
              <a:t> data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diungkap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penegak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website </a:t>
            </a:r>
            <a:r>
              <a:rPr lang="en-US" sz="2800" dirty="0" err="1"/>
              <a:t>resmi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media </a:t>
            </a:r>
            <a:r>
              <a:rPr lang="en-US" sz="2800" dirty="0" err="1"/>
              <a:t>massa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tabulasi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– </a:t>
            </a:r>
            <a:r>
              <a:rPr lang="en-US" sz="2800" dirty="0" err="1"/>
              <a:t>kasus</a:t>
            </a:r>
            <a:r>
              <a:rPr lang="en-US" sz="2800" dirty="0"/>
              <a:t> yang </a:t>
            </a:r>
            <a:r>
              <a:rPr lang="en-US" sz="2800" dirty="0" err="1"/>
              <a:t>terungkap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terpantau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ICW.</a:t>
            </a:r>
          </a:p>
          <a:p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statistik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kerugian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penyuapan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deskriptif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penyidikan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r>
              <a:rPr lang="en-US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data &amp;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pemantauan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dirty="0"/>
              <a:t>Website </a:t>
            </a:r>
            <a:r>
              <a:rPr lang="en-US" sz="4600" dirty="0" err="1"/>
              <a:t>resmi</a:t>
            </a:r>
            <a:r>
              <a:rPr lang="en-US" sz="4600" dirty="0"/>
              <a:t> </a:t>
            </a:r>
            <a:r>
              <a:rPr lang="en-US" sz="4600" dirty="0" err="1"/>
              <a:t>Institusi</a:t>
            </a:r>
            <a:r>
              <a:rPr lang="en-US" sz="4600" dirty="0"/>
              <a:t> </a:t>
            </a:r>
            <a:r>
              <a:rPr lang="en-US" sz="4600" dirty="0" err="1"/>
              <a:t>Penegak</a:t>
            </a:r>
            <a:r>
              <a:rPr lang="en-US" sz="4600" dirty="0"/>
              <a:t> </a:t>
            </a:r>
            <a:r>
              <a:rPr lang="en-US" sz="4600" dirty="0" err="1"/>
              <a:t>Hukum</a:t>
            </a:r>
            <a:endParaRPr lang="en-US" sz="4600" dirty="0"/>
          </a:p>
          <a:p>
            <a:r>
              <a:rPr lang="en-US" sz="4600" dirty="0"/>
              <a:t>Media Online </a:t>
            </a:r>
            <a:r>
              <a:rPr lang="en-US" sz="4600" dirty="0" err="1"/>
              <a:t>dan</a:t>
            </a:r>
            <a:r>
              <a:rPr lang="en-US" sz="4600" dirty="0"/>
              <a:t> </a:t>
            </a:r>
            <a:r>
              <a:rPr lang="en-US" sz="4600" dirty="0" err="1"/>
              <a:t>Cetak</a:t>
            </a:r>
            <a:endParaRPr lang="en-US" sz="4600" dirty="0"/>
          </a:p>
          <a:p>
            <a:r>
              <a:rPr lang="en-US" sz="4600" dirty="0" err="1"/>
              <a:t>Periode</a:t>
            </a:r>
            <a:r>
              <a:rPr lang="en-US" sz="4600" dirty="0"/>
              <a:t> : 1 </a:t>
            </a:r>
            <a:r>
              <a:rPr lang="en-US" sz="4600" dirty="0" err="1"/>
              <a:t>Januari</a:t>
            </a:r>
            <a:r>
              <a:rPr lang="en-US" sz="4600" dirty="0"/>
              <a:t> </a:t>
            </a:r>
            <a:r>
              <a:rPr lang="en-US" sz="4600"/>
              <a:t>– 30 </a:t>
            </a:r>
            <a:r>
              <a:rPr lang="en-US" sz="4600" dirty="0" err="1"/>
              <a:t>Juni</a:t>
            </a:r>
            <a:r>
              <a:rPr lang="en-US" sz="46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9494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stomShape 2"/>
          <p:cNvSpPr/>
          <p:nvPr/>
        </p:nvSpPr>
        <p:spPr>
          <a:xfrm>
            <a:off x="1156985" y="2158077"/>
            <a:ext cx="695300" cy="41019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Korupsi</a:t>
            </a:r>
            <a:endParaRPr sz="1633"/>
          </a:p>
        </p:txBody>
      </p:sp>
      <p:sp>
        <p:nvSpPr>
          <p:cNvPr id="5" name="CustomShape 3"/>
          <p:cNvSpPr/>
          <p:nvPr/>
        </p:nvSpPr>
        <p:spPr>
          <a:xfrm>
            <a:off x="6149088" y="3582700"/>
            <a:ext cx="1341613" cy="90692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Korupsi yang diumumkan publik melalui</a:t>
            </a:r>
            <a:endParaRPr sz="1633"/>
          </a:p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situs resmi atau media massa</a:t>
            </a:r>
            <a:endParaRPr sz="1633"/>
          </a:p>
        </p:txBody>
      </p:sp>
      <p:sp>
        <p:nvSpPr>
          <p:cNvPr id="6" name="CustomShape 4"/>
          <p:cNvSpPr/>
          <p:nvPr/>
        </p:nvSpPr>
        <p:spPr>
          <a:xfrm>
            <a:off x="8007384" y="2967356"/>
            <a:ext cx="1138150" cy="74069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terpantau oleh ICW dan CSO Anti Korupsi</a:t>
            </a:r>
            <a:endParaRPr sz="1633"/>
          </a:p>
        </p:txBody>
      </p:sp>
      <p:sp>
        <p:nvSpPr>
          <p:cNvPr id="7" name="CustomShape 5"/>
          <p:cNvSpPr/>
          <p:nvPr/>
        </p:nvSpPr>
        <p:spPr>
          <a:xfrm>
            <a:off x="6180792" y="4875993"/>
            <a:ext cx="1341613" cy="74069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korupsi yang belum atau tidak diumumkan ke publik</a:t>
            </a:r>
            <a:endParaRPr sz="1633"/>
          </a:p>
        </p:txBody>
      </p:sp>
      <p:sp>
        <p:nvSpPr>
          <p:cNvPr id="8" name="CustomShape 6"/>
          <p:cNvSpPr/>
          <p:nvPr/>
        </p:nvSpPr>
        <p:spPr>
          <a:xfrm>
            <a:off x="8011630" y="4262594"/>
            <a:ext cx="1138150" cy="74069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belum terpantau oleh ICW dan CSO Anti Korupsi</a:t>
            </a:r>
            <a:endParaRPr sz="1633"/>
          </a:p>
        </p:txBody>
      </p:sp>
      <p:sp>
        <p:nvSpPr>
          <p:cNvPr id="9" name="CustomShape 7"/>
          <p:cNvSpPr/>
          <p:nvPr/>
        </p:nvSpPr>
        <p:spPr>
          <a:xfrm>
            <a:off x="1156985" y="2922941"/>
            <a:ext cx="695300" cy="41019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Korupsi</a:t>
            </a:r>
            <a:endParaRPr sz="1633"/>
          </a:p>
        </p:txBody>
      </p:sp>
      <p:sp>
        <p:nvSpPr>
          <p:cNvPr id="10" name="CustomShape 8"/>
          <p:cNvSpPr/>
          <p:nvPr/>
        </p:nvSpPr>
        <p:spPr>
          <a:xfrm>
            <a:off x="1156985" y="3746589"/>
            <a:ext cx="695300" cy="41019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Korupsi</a:t>
            </a:r>
            <a:endParaRPr sz="1633"/>
          </a:p>
        </p:txBody>
      </p:sp>
      <p:sp>
        <p:nvSpPr>
          <p:cNvPr id="11" name="CustomShape 9"/>
          <p:cNvSpPr/>
          <p:nvPr/>
        </p:nvSpPr>
        <p:spPr>
          <a:xfrm>
            <a:off x="9449586" y="3006220"/>
            <a:ext cx="941872" cy="74069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Tren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Penindakan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Kasus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Korupsi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sz="1633" dirty="0"/>
          </a:p>
        </p:txBody>
      </p:sp>
      <p:sp>
        <p:nvSpPr>
          <p:cNvPr id="12" name="CustomShape 13"/>
          <p:cNvSpPr/>
          <p:nvPr/>
        </p:nvSpPr>
        <p:spPr>
          <a:xfrm>
            <a:off x="2212298" y="1820878"/>
            <a:ext cx="1006850" cy="35842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Tahap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Penyelidikan</a:t>
            </a:r>
            <a:endParaRPr sz="1633" dirty="0"/>
          </a:p>
        </p:txBody>
      </p:sp>
      <p:sp>
        <p:nvSpPr>
          <p:cNvPr id="13" name="CustomShape 14"/>
          <p:cNvSpPr/>
          <p:nvPr/>
        </p:nvSpPr>
        <p:spPr>
          <a:xfrm>
            <a:off x="3601991" y="1820878"/>
            <a:ext cx="856615" cy="35842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Tahap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Penyidikan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dan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penetapan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tersangka</a:t>
            </a:r>
            <a:endParaRPr sz="1633" dirty="0"/>
          </a:p>
        </p:txBody>
      </p:sp>
      <p:sp>
        <p:nvSpPr>
          <p:cNvPr id="14" name="CustomShape 15"/>
          <p:cNvSpPr/>
          <p:nvPr/>
        </p:nvSpPr>
        <p:spPr>
          <a:xfrm>
            <a:off x="1156985" y="4559460"/>
            <a:ext cx="695300" cy="41019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  <a:ea typeface="DejaVu Sans"/>
              </a:rPr>
              <a:t>Kasus Korupsi</a:t>
            </a:r>
            <a:endParaRPr sz="1633"/>
          </a:p>
        </p:txBody>
      </p:sp>
      <p:sp>
        <p:nvSpPr>
          <p:cNvPr id="15" name="CustomShape 16"/>
          <p:cNvSpPr/>
          <p:nvPr/>
        </p:nvSpPr>
        <p:spPr>
          <a:xfrm>
            <a:off x="1914010" y="2179958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CustomShape 17"/>
          <p:cNvSpPr/>
          <p:nvPr/>
        </p:nvSpPr>
        <p:spPr>
          <a:xfrm>
            <a:off x="1912050" y="2936330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ustomShape 18"/>
          <p:cNvSpPr/>
          <p:nvPr/>
        </p:nvSpPr>
        <p:spPr>
          <a:xfrm>
            <a:off x="1910091" y="3760306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CustomShape 19"/>
          <p:cNvSpPr/>
          <p:nvPr/>
        </p:nvSpPr>
        <p:spPr>
          <a:xfrm>
            <a:off x="1908131" y="4584281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CustomShape 20"/>
          <p:cNvSpPr/>
          <p:nvPr/>
        </p:nvSpPr>
        <p:spPr>
          <a:xfrm>
            <a:off x="3333692" y="2967356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CustomShape 21"/>
          <p:cNvSpPr/>
          <p:nvPr/>
        </p:nvSpPr>
        <p:spPr>
          <a:xfrm>
            <a:off x="3331733" y="3791331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ustomShape 22"/>
          <p:cNvSpPr/>
          <p:nvPr/>
        </p:nvSpPr>
        <p:spPr>
          <a:xfrm>
            <a:off x="4539674" y="3772931"/>
            <a:ext cx="1566304" cy="5855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CustomShape 23"/>
          <p:cNvSpPr/>
          <p:nvPr/>
        </p:nvSpPr>
        <p:spPr>
          <a:xfrm>
            <a:off x="4536547" y="4953557"/>
            <a:ext cx="1566304" cy="5855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CustomShape 24"/>
          <p:cNvSpPr/>
          <p:nvPr/>
        </p:nvSpPr>
        <p:spPr>
          <a:xfrm rot="19393200">
            <a:off x="7588375" y="3399428"/>
            <a:ext cx="393209" cy="5855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CustomShape 25"/>
          <p:cNvSpPr/>
          <p:nvPr/>
        </p:nvSpPr>
        <p:spPr>
          <a:xfrm rot="3555061">
            <a:off x="5799333" y="3142707"/>
            <a:ext cx="424432" cy="38432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CustomShape 26"/>
          <p:cNvSpPr/>
          <p:nvPr/>
        </p:nvSpPr>
        <p:spPr>
          <a:xfrm>
            <a:off x="9200074" y="3022222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CustomShape 28"/>
          <p:cNvSpPr/>
          <p:nvPr/>
        </p:nvSpPr>
        <p:spPr>
          <a:xfrm>
            <a:off x="4841449" y="1815978"/>
            <a:ext cx="898782" cy="168289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d-ID" sz="1089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Tahap</a:t>
            </a:r>
            <a:r>
              <a:rPr lang="en-US" sz="10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089" dirty="0" err="1">
                <a:solidFill>
                  <a:srgbClr val="000000"/>
                </a:solidFill>
                <a:latin typeface="Arial"/>
                <a:ea typeface="DejaVu Sans"/>
              </a:rPr>
              <a:t>Penuntutan</a:t>
            </a:r>
            <a:endParaRPr sz="1633" dirty="0"/>
          </a:p>
        </p:txBody>
      </p:sp>
      <p:sp>
        <p:nvSpPr>
          <p:cNvPr id="27" name="CustomShape 29"/>
          <p:cNvSpPr/>
          <p:nvPr/>
        </p:nvSpPr>
        <p:spPr>
          <a:xfrm>
            <a:off x="4539674" y="2697596"/>
            <a:ext cx="206402" cy="4774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CustomShape 30"/>
          <p:cNvSpPr/>
          <p:nvPr/>
        </p:nvSpPr>
        <p:spPr>
          <a:xfrm rot="2083800">
            <a:off x="7605031" y="4056192"/>
            <a:ext cx="393209" cy="5855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Title 1"/>
          <p:cNvSpPr txBox="1">
            <a:spLocks/>
          </p:cNvSpPr>
          <p:nvPr/>
        </p:nvSpPr>
        <p:spPr>
          <a:xfrm>
            <a:off x="1459495" y="268696"/>
            <a:ext cx="10593319" cy="1073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Bagan </a:t>
            </a:r>
            <a:r>
              <a:rPr lang="en-US" sz="3800" dirty="0" err="1"/>
              <a:t>sumber</a:t>
            </a:r>
            <a:r>
              <a:rPr lang="en-US" sz="3800" dirty="0"/>
              <a:t> </a:t>
            </a:r>
            <a:r>
              <a:rPr lang="id-ID" sz="3800" dirty="0"/>
              <a:t>DATA TREN PENINDAKAN KASUS KORUPSI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0152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6182" y="2478156"/>
            <a:ext cx="8187071" cy="1918236"/>
          </a:xfrm>
        </p:spPr>
        <p:txBody>
          <a:bodyPr>
            <a:noAutofit/>
          </a:bodyPr>
          <a:lstStyle/>
          <a:p>
            <a:r>
              <a:rPr lang="en-US" sz="13800" dirty="0"/>
              <a:t>TEMUAN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513" y="3073175"/>
            <a:ext cx="998806" cy="731521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7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81" y="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Kinerja</a:t>
            </a:r>
            <a:r>
              <a:rPr lang="en-US" sz="4000" dirty="0"/>
              <a:t> </a:t>
            </a:r>
            <a:r>
              <a:rPr lang="en-US" sz="4000" dirty="0" err="1"/>
              <a:t>Penindakan</a:t>
            </a:r>
            <a:r>
              <a:rPr lang="en-US" sz="4000" dirty="0"/>
              <a:t> </a:t>
            </a:r>
            <a:r>
              <a:rPr lang="en-US" sz="4000" dirty="0" err="1"/>
              <a:t>kasus</a:t>
            </a:r>
            <a:r>
              <a:rPr lang="en-US" sz="4000" dirty="0"/>
              <a:t> </a:t>
            </a:r>
            <a:r>
              <a:rPr lang="en-US" sz="4000" dirty="0" err="1"/>
              <a:t>Korupsi</a:t>
            </a:r>
            <a:r>
              <a:rPr lang="en-US" sz="4000" dirty="0"/>
              <a:t> semester I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10491" y="3770143"/>
            <a:ext cx="1913206" cy="8440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PENYELIDIKAN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20158" y="3770143"/>
            <a:ext cx="1913206" cy="84405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PENYIDIKAN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29825" y="3770143"/>
            <a:ext cx="1913206" cy="84405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PENUNTUTAN</a:t>
            </a:r>
          </a:p>
        </p:txBody>
      </p:sp>
      <p:sp>
        <p:nvSpPr>
          <p:cNvPr id="8" name="Freeform 7"/>
          <p:cNvSpPr/>
          <p:nvPr/>
        </p:nvSpPr>
        <p:spPr>
          <a:xfrm>
            <a:off x="4135907" y="4719857"/>
            <a:ext cx="2363372" cy="924955"/>
          </a:xfrm>
          <a:custGeom>
            <a:avLst/>
            <a:gdLst>
              <a:gd name="connsiteX0" fmla="*/ 0 w 2700997"/>
              <a:gd name="connsiteY0" fmla="*/ 28136 h 844101"/>
              <a:gd name="connsiteX1" fmla="*/ 1519311 w 2700997"/>
              <a:gd name="connsiteY1" fmla="*/ 844062 h 844101"/>
              <a:gd name="connsiteX2" fmla="*/ 2700997 w 2700997"/>
              <a:gd name="connsiteY2" fmla="*/ 0 h 844101"/>
              <a:gd name="connsiteX3" fmla="*/ 2700997 w 2700997"/>
              <a:gd name="connsiteY3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0997" h="844101">
                <a:moveTo>
                  <a:pt x="0" y="28136"/>
                </a:moveTo>
                <a:cubicBezTo>
                  <a:pt x="534572" y="438443"/>
                  <a:pt x="1069145" y="848751"/>
                  <a:pt x="1519311" y="844062"/>
                </a:cubicBezTo>
                <a:cubicBezTo>
                  <a:pt x="1969477" y="839373"/>
                  <a:pt x="2700997" y="0"/>
                  <a:pt x="2700997" y="0"/>
                </a:cubicBezTo>
                <a:lnTo>
                  <a:pt x="2700997" y="0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/>
        </p:nvSpPr>
        <p:spPr>
          <a:xfrm rot="10965758">
            <a:off x="7402139" y="2683116"/>
            <a:ext cx="2363372" cy="924955"/>
          </a:xfrm>
          <a:custGeom>
            <a:avLst/>
            <a:gdLst>
              <a:gd name="connsiteX0" fmla="*/ 0 w 2700997"/>
              <a:gd name="connsiteY0" fmla="*/ 28136 h 844101"/>
              <a:gd name="connsiteX1" fmla="*/ 1519311 w 2700997"/>
              <a:gd name="connsiteY1" fmla="*/ 844062 h 844101"/>
              <a:gd name="connsiteX2" fmla="*/ 2700997 w 2700997"/>
              <a:gd name="connsiteY2" fmla="*/ 0 h 844101"/>
              <a:gd name="connsiteX3" fmla="*/ 2700997 w 2700997"/>
              <a:gd name="connsiteY3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0997" h="844101">
                <a:moveTo>
                  <a:pt x="0" y="28136"/>
                </a:moveTo>
                <a:cubicBezTo>
                  <a:pt x="534572" y="438443"/>
                  <a:pt x="1069145" y="848751"/>
                  <a:pt x="1519311" y="844062"/>
                </a:cubicBezTo>
                <a:cubicBezTo>
                  <a:pt x="1969477" y="839373"/>
                  <a:pt x="2700997" y="0"/>
                  <a:pt x="2700997" y="0"/>
                </a:cubicBezTo>
                <a:lnTo>
                  <a:pt x="2700997" y="0"/>
                </a:lnTo>
              </a:path>
            </a:pathLst>
          </a:custGeom>
          <a:noFill/>
          <a:ln w="57150"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010491" y="5522908"/>
            <a:ext cx="339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Berapa banyak kasus?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Berapa kerugian negara?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Berapa tersangka?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Bagaimana profil kasusnya?</a:t>
            </a: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8839203" y="1668126"/>
            <a:ext cx="339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Berapa banyak kasus?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Berapa kerugian negara?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Berapa tersangka?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Bagaimana profil kasusnya?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2794" y="1114480"/>
            <a:ext cx="56810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indent="-84138">
              <a:buFont typeface="Arial" panose="020B0604020202020204" pitchFamily="34" charset="0"/>
              <a:buChar char="•"/>
            </a:pPr>
            <a:r>
              <a:rPr lang="en-AU" dirty="0"/>
              <a:t>INDIKATOR </a:t>
            </a:r>
            <a:r>
              <a:rPr lang="id-ID" dirty="0"/>
              <a:t>KINERJA PENINDAKAN :</a:t>
            </a:r>
          </a:p>
          <a:p>
            <a:pPr marL="365125" lvl="1" indent="-182563">
              <a:buFont typeface="Arial" panose="020B0604020202020204" pitchFamily="34" charset="0"/>
              <a:buChar char="•"/>
            </a:pPr>
            <a:r>
              <a:rPr lang="id-ID" dirty="0"/>
              <a:t>Berapa kasus naik dari </a:t>
            </a:r>
            <a:r>
              <a:rPr lang="en-AU" dirty="0"/>
              <a:t>p</a:t>
            </a:r>
            <a:r>
              <a:rPr lang="id-ID" dirty="0"/>
              <a:t>enyelidikan ke </a:t>
            </a:r>
            <a:r>
              <a:rPr lang="en-AU" dirty="0"/>
              <a:t>p</a:t>
            </a:r>
            <a:r>
              <a:rPr lang="id-ID" dirty="0"/>
              <a:t>enyidikan?</a:t>
            </a:r>
          </a:p>
          <a:p>
            <a:pPr marL="365125" lvl="1" indent="-182563">
              <a:buFont typeface="Arial" panose="020B0604020202020204" pitchFamily="34" charset="0"/>
              <a:buChar char="•"/>
            </a:pPr>
            <a:r>
              <a:rPr lang="id-ID" dirty="0"/>
              <a:t>Berapa kasus naik dari </a:t>
            </a:r>
            <a:r>
              <a:rPr lang="en-AU" dirty="0"/>
              <a:t>p</a:t>
            </a:r>
            <a:r>
              <a:rPr lang="id-ID" dirty="0"/>
              <a:t>enyidikan ke </a:t>
            </a:r>
            <a:r>
              <a:rPr lang="en-AU" dirty="0"/>
              <a:t>p</a:t>
            </a:r>
            <a:r>
              <a:rPr lang="id-ID" dirty="0"/>
              <a:t>enuntutan?</a:t>
            </a:r>
          </a:p>
          <a:p>
            <a:pPr marL="365125" lvl="1" indent="-182563">
              <a:buFont typeface="Arial" panose="020B0604020202020204" pitchFamily="34" charset="0"/>
              <a:buChar char="•"/>
            </a:pPr>
            <a:r>
              <a:rPr lang="id-ID" dirty="0"/>
              <a:t>Berapa penyidik dan anggaran yang dihabiskan untuk menangani tersebut?</a:t>
            </a:r>
          </a:p>
          <a:p>
            <a:pPr marL="365125" lvl="1" indent="-182563">
              <a:buFont typeface="Arial" panose="020B0604020202020204" pitchFamily="34" charset="0"/>
              <a:buChar char="•"/>
            </a:pPr>
            <a:r>
              <a:rPr lang="id-ID" dirty="0"/>
              <a:t>Berapa tunggakan perkara korupsi (kasus yang tetap berstatus penyidikan dari sem II 2015)?</a:t>
            </a:r>
          </a:p>
          <a:p>
            <a:pPr marL="365125" lvl="1" indent="-182563">
              <a:buFont typeface="Arial" panose="020B0604020202020204" pitchFamily="34" charset="0"/>
              <a:buChar char="•"/>
            </a:pPr>
            <a:r>
              <a:rPr lang="id-ID" dirty="0"/>
              <a:t>APH (Aparat Penegak Hukum) paling banyak menunggak kasus?</a:t>
            </a:r>
          </a:p>
        </p:txBody>
      </p:sp>
    </p:spTree>
    <p:extLst>
      <p:ext uri="{BB962C8B-B14F-4D97-AF65-F5344CB8AC3E}">
        <p14:creationId xmlns:p14="http://schemas.microsoft.com/office/powerpoint/2010/main" val="149167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873933" y="631286"/>
            <a:ext cx="8554316" cy="5334000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25" y="0"/>
            <a:ext cx="10178322" cy="890107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Kejadian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id-ID" sz="3200" dirty="0"/>
              <a:t> (KEBIJAKAN DAN KASUS) TERKAIT PENINDAKaN SELAMA </a:t>
            </a:r>
            <a:r>
              <a:rPr lang="en-US" sz="3200" dirty="0"/>
              <a:t>semester I 2016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8670" y="3619860"/>
            <a:ext cx="1017832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98670" y="36198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98670" y="3458817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88529" y="3458817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8691" y="3440955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85209" y="3500590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2967" y="3458817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98270" y="3440955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5420" y="2994988"/>
            <a:ext cx="80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Januari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80338" y="2996770"/>
            <a:ext cx="9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Februari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17063" y="3036761"/>
            <a:ext cx="73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19000" y="303877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5217" y="303877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28586" y="3036761"/>
            <a:ext cx="51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Juni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5420" y="4630873"/>
            <a:ext cx="1579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Keluarnya</a:t>
            </a:r>
            <a:r>
              <a:rPr lang="en-US" sz="1200" dirty="0"/>
              <a:t> </a:t>
            </a:r>
            <a:r>
              <a:rPr lang="en-US" sz="1200" dirty="0" err="1"/>
              <a:t>Inpres</a:t>
            </a:r>
            <a:r>
              <a:rPr lang="en-US" sz="1200" dirty="0"/>
              <a:t> No. 1Tahun 2016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Percepatan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r>
              <a:rPr lang="en-US" sz="1200" dirty="0"/>
              <a:t> </a:t>
            </a:r>
            <a:r>
              <a:rPr lang="en-US" sz="1200" dirty="0" err="1"/>
              <a:t>Strategis</a:t>
            </a:r>
            <a:r>
              <a:rPr lang="en-US" sz="1200" dirty="0"/>
              <a:t> Nasional (</a:t>
            </a:r>
            <a:r>
              <a:rPr lang="en-US" sz="1200" dirty="0" err="1"/>
              <a:t>Inpress</a:t>
            </a:r>
            <a:r>
              <a:rPr lang="en-US" sz="1200" dirty="0"/>
              <a:t> Anti </a:t>
            </a:r>
            <a:r>
              <a:rPr lang="en-US" sz="1200" dirty="0" err="1"/>
              <a:t>Kriminalisasi</a:t>
            </a:r>
            <a:r>
              <a:rPr lang="en-US" sz="1200" dirty="0"/>
              <a:t>).</a:t>
            </a:r>
          </a:p>
          <a:p>
            <a:r>
              <a:rPr lang="en-US" sz="1200" dirty="0"/>
              <a:t>(8 </a:t>
            </a:r>
            <a:r>
              <a:rPr lang="en-US" sz="1200" dirty="0" err="1"/>
              <a:t>Januari</a:t>
            </a:r>
            <a:r>
              <a:rPr lang="en-US" sz="1200" dirty="0"/>
              <a:t> 2016)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38748" y="2822713"/>
            <a:ext cx="0" cy="8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00310" y="5269525"/>
            <a:ext cx="1443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KPK </a:t>
            </a:r>
            <a:r>
              <a:rPr lang="en-US" sz="1200" dirty="0" err="1"/>
              <a:t>melakukan</a:t>
            </a:r>
            <a:r>
              <a:rPr lang="en-US" sz="1200" dirty="0"/>
              <a:t> OTT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anggota</a:t>
            </a:r>
            <a:r>
              <a:rPr lang="en-US" sz="1200" dirty="0"/>
              <a:t> DPR, </a:t>
            </a:r>
            <a:r>
              <a:rPr lang="en-US" sz="1200" dirty="0" err="1"/>
              <a:t>Damayanti</a:t>
            </a:r>
            <a:r>
              <a:rPr lang="en-US" sz="1200" dirty="0"/>
              <a:t> </a:t>
            </a:r>
            <a:r>
              <a:rPr lang="en-US" sz="1200" dirty="0" err="1"/>
              <a:t>Wisnu</a:t>
            </a:r>
            <a:r>
              <a:rPr lang="en-US" sz="1200" dirty="0"/>
              <a:t> </a:t>
            </a:r>
            <a:r>
              <a:rPr lang="en-US" sz="1200" dirty="0" err="1"/>
              <a:t>Putranti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suap</a:t>
            </a:r>
            <a:r>
              <a:rPr lang="en-US" sz="1200" dirty="0"/>
              <a:t> di </a:t>
            </a:r>
            <a:r>
              <a:rPr lang="en-US" sz="1200" dirty="0" err="1"/>
              <a:t>Kementerian</a:t>
            </a:r>
            <a:r>
              <a:rPr lang="en-US" sz="1200" dirty="0"/>
              <a:t> PU.</a:t>
            </a:r>
          </a:p>
          <a:p>
            <a:r>
              <a:rPr lang="en-US" sz="1200" dirty="0"/>
              <a:t>(14 </a:t>
            </a:r>
            <a:r>
              <a:rPr lang="en-US" sz="1200" dirty="0" err="1"/>
              <a:t>Januari</a:t>
            </a:r>
            <a:r>
              <a:rPr lang="en-US" sz="1200" dirty="0"/>
              <a:t> 2016)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339970" y="3619859"/>
            <a:ext cx="0" cy="107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690192" y="3679494"/>
            <a:ext cx="2" cy="1643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9424" y="1619870"/>
            <a:ext cx="144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Jampidsus</a:t>
            </a:r>
            <a:r>
              <a:rPr lang="en-US" sz="1200" dirty="0"/>
              <a:t> </a:t>
            </a:r>
            <a:r>
              <a:rPr lang="en-US" sz="1200" dirty="0" err="1"/>
              <a:t>menemukan</a:t>
            </a:r>
            <a:r>
              <a:rPr lang="en-US" sz="1200" dirty="0"/>
              <a:t> </a:t>
            </a:r>
            <a:r>
              <a:rPr lang="en-US" sz="1200" dirty="0" err="1"/>
              <a:t>bukti</a:t>
            </a:r>
            <a:r>
              <a:rPr lang="en-US" sz="1200" dirty="0"/>
              <a:t> </a:t>
            </a:r>
            <a:r>
              <a:rPr lang="en-US" sz="1200" dirty="0" err="1"/>
              <a:t>pelanggaran</a:t>
            </a:r>
            <a:r>
              <a:rPr lang="en-US" sz="1200" dirty="0"/>
              <a:t> </a:t>
            </a:r>
            <a:r>
              <a:rPr lang="en-US" sz="1200" dirty="0" err="1"/>
              <a:t>hukum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restitusi</a:t>
            </a:r>
            <a:r>
              <a:rPr lang="en-US" sz="1200" dirty="0"/>
              <a:t> </a:t>
            </a:r>
            <a:r>
              <a:rPr lang="en-US" sz="1200" dirty="0" err="1"/>
              <a:t>pajak</a:t>
            </a:r>
            <a:r>
              <a:rPr lang="en-US" sz="1200" dirty="0"/>
              <a:t> PT Mobile 8.</a:t>
            </a:r>
          </a:p>
          <a:p>
            <a:r>
              <a:rPr lang="en-US" sz="1200" dirty="0"/>
              <a:t>(8 </a:t>
            </a:r>
            <a:r>
              <a:rPr lang="en-US" sz="1200" dirty="0" err="1"/>
              <a:t>Januari</a:t>
            </a:r>
            <a:r>
              <a:rPr lang="en-US" sz="1200" dirty="0"/>
              <a:t> 2016)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39742" y="2267299"/>
            <a:ext cx="25416" cy="1387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15230" y="1032272"/>
            <a:ext cx="144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KPK </a:t>
            </a:r>
            <a:r>
              <a:rPr lang="en-US" sz="1200" dirty="0" err="1"/>
              <a:t>melakukan</a:t>
            </a:r>
            <a:r>
              <a:rPr lang="en-US" sz="1200" dirty="0"/>
              <a:t> OTT </a:t>
            </a:r>
            <a:r>
              <a:rPr lang="en-US" sz="1200" dirty="0" err="1"/>
              <a:t>pejabat</a:t>
            </a:r>
            <a:r>
              <a:rPr lang="en-US" sz="1200" dirty="0"/>
              <a:t> MA, </a:t>
            </a:r>
            <a:r>
              <a:rPr lang="en-US" sz="1200" dirty="0" err="1"/>
              <a:t>Kasubdit</a:t>
            </a:r>
            <a:r>
              <a:rPr lang="en-US" sz="1200" dirty="0"/>
              <a:t> </a:t>
            </a:r>
            <a:r>
              <a:rPr lang="en-US" sz="1200" dirty="0" err="1"/>
              <a:t>Pranata</a:t>
            </a:r>
            <a:r>
              <a:rPr lang="en-US" sz="1200" dirty="0"/>
              <a:t> </a:t>
            </a:r>
            <a:r>
              <a:rPr lang="en-US" sz="1200" dirty="0" err="1"/>
              <a:t>Perdata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perkara</a:t>
            </a:r>
            <a:r>
              <a:rPr lang="en-US" sz="1200" dirty="0"/>
              <a:t> </a:t>
            </a:r>
            <a:r>
              <a:rPr lang="en-US" sz="1200" dirty="0" err="1"/>
              <a:t>kasasi</a:t>
            </a:r>
            <a:r>
              <a:rPr lang="en-US" sz="1200" dirty="0"/>
              <a:t>.</a:t>
            </a:r>
          </a:p>
          <a:p>
            <a:r>
              <a:rPr lang="en-US" sz="1200" dirty="0"/>
              <a:t>(13 </a:t>
            </a:r>
            <a:r>
              <a:rPr lang="en-US" sz="1200" dirty="0" err="1"/>
              <a:t>Februari</a:t>
            </a:r>
            <a:r>
              <a:rPr lang="en-US" sz="1200" dirty="0"/>
              <a:t> 2016)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3008" y="1677461"/>
            <a:ext cx="134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Jampidus </a:t>
            </a:r>
            <a:r>
              <a:rPr lang="en-US" sz="1200" dirty="0" err="1"/>
              <a:t>menyidik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pembangunan</a:t>
            </a:r>
            <a:r>
              <a:rPr lang="en-US" sz="1200" dirty="0"/>
              <a:t> </a:t>
            </a:r>
            <a:r>
              <a:rPr lang="en-US" sz="1200" dirty="0" err="1"/>
              <a:t>kawasan</a:t>
            </a:r>
            <a:r>
              <a:rPr lang="en-US" sz="1200" dirty="0"/>
              <a:t> Hotel Indonesia.</a:t>
            </a:r>
          </a:p>
          <a:p>
            <a:r>
              <a:rPr lang="en-US" sz="1200" dirty="0"/>
              <a:t>(23 </a:t>
            </a:r>
            <a:r>
              <a:rPr lang="en-US" sz="1200" dirty="0" err="1"/>
              <a:t>Februari</a:t>
            </a:r>
            <a:r>
              <a:rPr lang="en-US" sz="1200" dirty="0"/>
              <a:t> 2016)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634257" y="3617315"/>
            <a:ext cx="0" cy="107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8317" y="1619870"/>
            <a:ext cx="144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KPK </a:t>
            </a:r>
            <a:r>
              <a:rPr lang="en-US" sz="1200" dirty="0" err="1"/>
              <a:t>melakukan</a:t>
            </a:r>
            <a:r>
              <a:rPr lang="en-US" sz="1200" dirty="0"/>
              <a:t> OTT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penghentian</a:t>
            </a:r>
            <a:r>
              <a:rPr lang="en-US" sz="1200" dirty="0"/>
              <a:t> </a:t>
            </a:r>
            <a:r>
              <a:rPr lang="en-US" sz="1200" dirty="0" err="1"/>
              <a:t>penyelidikan</a:t>
            </a:r>
            <a:r>
              <a:rPr lang="en-US" sz="1200" dirty="0"/>
              <a:t> di </a:t>
            </a:r>
            <a:r>
              <a:rPr lang="en-US" sz="1200" dirty="0" err="1"/>
              <a:t>Kejati</a:t>
            </a:r>
            <a:r>
              <a:rPr lang="en-US" sz="1200" dirty="0"/>
              <a:t> DKI.</a:t>
            </a:r>
          </a:p>
          <a:p>
            <a:r>
              <a:rPr lang="en-US" sz="1200" dirty="0"/>
              <a:t>(31 </a:t>
            </a:r>
            <a:r>
              <a:rPr lang="en-US" sz="1200" dirty="0" err="1"/>
              <a:t>Maret</a:t>
            </a:r>
            <a:r>
              <a:rPr lang="en-US" sz="1200" dirty="0"/>
              <a:t> 2016)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6704" y="4628329"/>
            <a:ext cx="157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KPK </a:t>
            </a:r>
            <a:r>
              <a:rPr lang="en-US" sz="1200" dirty="0" err="1"/>
              <a:t>melakukan</a:t>
            </a:r>
            <a:r>
              <a:rPr lang="en-US" sz="1200" dirty="0"/>
              <a:t> OTT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suap</a:t>
            </a:r>
            <a:r>
              <a:rPr lang="en-US" sz="1200" dirty="0"/>
              <a:t> </a:t>
            </a:r>
            <a:r>
              <a:rPr lang="en-US" sz="1200" dirty="0" err="1"/>
              <a:t>pembahasan</a:t>
            </a:r>
            <a:r>
              <a:rPr lang="en-US" sz="1200" dirty="0"/>
              <a:t> </a:t>
            </a:r>
            <a:r>
              <a:rPr lang="en-US" sz="1200" dirty="0" err="1"/>
              <a:t>Raperda</a:t>
            </a:r>
            <a:r>
              <a:rPr lang="en-US" sz="1200" dirty="0"/>
              <a:t> </a:t>
            </a:r>
            <a:r>
              <a:rPr lang="en-US" sz="1200" dirty="0" err="1"/>
              <a:t>Zonasi</a:t>
            </a:r>
            <a:r>
              <a:rPr lang="en-US" sz="1200" dirty="0"/>
              <a:t> DKI Jakarta.</a:t>
            </a:r>
          </a:p>
          <a:p>
            <a:r>
              <a:rPr lang="en-US" sz="1200" dirty="0"/>
              <a:t>(1 April 2016)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051254" y="3617315"/>
            <a:ext cx="0" cy="107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22005" y="882377"/>
            <a:ext cx="147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KPK </a:t>
            </a:r>
            <a:r>
              <a:rPr lang="en-US" sz="1200" dirty="0" err="1"/>
              <a:t>Menangkap</a:t>
            </a:r>
            <a:r>
              <a:rPr lang="en-US" sz="1200" dirty="0"/>
              <a:t> JPU di </a:t>
            </a:r>
            <a:r>
              <a:rPr lang="en-US" sz="1200" dirty="0" err="1"/>
              <a:t>Kejati</a:t>
            </a:r>
            <a:r>
              <a:rPr lang="en-US" sz="1200" dirty="0"/>
              <a:t> </a:t>
            </a:r>
            <a:r>
              <a:rPr lang="en-US" sz="1200" dirty="0" err="1"/>
              <a:t>Jabar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korupsi</a:t>
            </a:r>
            <a:r>
              <a:rPr lang="en-US" sz="1200" dirty="0"/>
              <a:t> BPJS yang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Bupati</a:t>
            </a:r>
            <a:r>
              <a:rPr lang="en-US" sz="1200" dirty="0"/>
              <a:t> </a:t>
            </a:r>
            <a:r>
              <a:rPr lang="en-US" sz="1200" dirty="0" err="1"/>
              <a:t>Subang</a:t>
            </a:r>
            <a:r>
              <a:rPr lang="en-US" sz="1200" dirty="0"/>
              <a:t>.</a:t>
            </a:r>
          </a:p>
          <a:p>
            <a:r>
              <a:rPr lang="en-US" sz="1200" dirty="0"/>
              <a:t>(12 April 2016)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9989" y="5220598"/>
            <a:ext cx="144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KPK </a:t>
            </a:r>
            <a:r>
              <a:rPr lang="en-US" sz="1200" dirty="0" err="1"/>
              <a:t>melakukan</a:t>
            </a:r>
            <a:r>
              <a:rPr lang="en-US" sz="1200" dirty="0"/>
              <a:t> OTT di PN Jakarta </a:t>
            </a:r>
            <a:r>
              <a:rPr lang="en-US" sz="1200" dirty="0" err="1"/>
              <a:t>Pusat</a:t>
            </a:r>
            <a:r>
              <a:rPr lang="en-US" sz="1200" dirty="0"/>
              <a:t> yang </a:t>
            </a:r>
            <a:r>
              <a:rPr lang="en-US" sz="1200" dirty="0" err="1"/>
              <a:t>melibatkan</a:t>
            </a:r>
            <a:r>
              <a:rPr lang="en-US" sz="1200" dirty="0"/>
              <a:t> </a:t>
            </a:r>
            <a:r>
              <a:rPr lang="en-US" sz="1200" dirty="0" err="1"/>
              <a:t>Panitera</a:t>
            </a:r>
            <a:r>
              <a:rPr lang="en-US" sz="1200" dirty="0"/>
              <a:t> PN </a:t>
            </a:r>
            <a:r>
              <a:rPr lang="en-US" sz="1200" dirty="0" err="1"/>
              <a:t>Jakara</a:t>
            </a:r>
            <a:r>
              <a:rPr lang="en-US" sz="1200" dirty="0"/>
              <a:t>.</a:t>
            </a:r>
          </a:p>
          <a:p>
            <a:r>
              <a:rPr lang="en-US" sz="1200" dirty="0"/>
              <a:t>(21 April 2016)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7499871" y="3617315"/>
            <a:ext cx="2" cy="1643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76173" y="1664708"/>
            <a:ext cx="144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Kasus </a:t>
            </a:r>
            <a:r>
              <a:rPr lang="en-US" sz="1200" dirty="0" err="1"/>
              <a:t>suap</a:t>
            </a:r>
            <a:r>
              <a:rPr lang="en-US" sz="1200" dirty="0"/>
              <a:t> di PN </a:t>
            </a:r>
            <a:r>
              <a:rPr lang="en-US" sz="1200" dirty="0" err="1"/>
              <a:t>Kepahiang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pengawas</a:t>
            </a:r>
            <a:r>
              <a:rPr lang="en-US" sz="1200" dirty="0"/>
              <a:t> di RSUD M </a:t>
            </a:r>
            <a:r>
              <a:rPr lang="en-US" sz="1200" dirty="0" err="1"/>
              <a:t>Yunus</a:t>
            </a:r>
            <a:r>
              <a:rPr lang="en-US" sz="1200" dirty="0"/>
              <a:t>, Bengkulu.</a:t>
            </a:r>
          </a:p>
          <a:p>
            <a:r>
              <a:rPr lang="en-US" sz="1200" dirty="0"/>
              <a:t>(24 Mei 2016)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03680" y="899036"/>
            <a:ext cx="157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Irjen</a:t>
            </a:r>
            <a:r>
              <a:rPr lang="en-US" sz="1200" dirty="0"/>
              <a:t> Ari </a:t>
            </a:r>
            <a:r>
              <a:rPr lang="en-US" sz="1200" dirty="0" err="1"/>
              <a:t>Dono</a:t>
            </a:r>
            <a:r>
              <a:rPr lang="en-US" sz="1200" dirty="0"/>
              <a:t> </a:t>
            </a:r>
            <a:r>
              <a:rPr lang="en-US" sz="1200" dirty="0" err="1"/>
              <a:t>resmi</a:t>
            </a:r>
            <a:r>
              <a:rPr lang="en-US" sz="1200" dirty="0"/>
              <a:t> </a:t>
            </a:r>
            <a:r>
              <a:rPr lang="en-US" sz="1200" dirty="0" err="1"/>
              <a:t>menjabat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Kabareskrim</a:t>
            </a:r>
            <a:r>
              <a:rPr lang="en-US" sz="1200" dirty="0"/>
              <a:t> </a:t>
            </a:r>
            <a:r>
              <a:rPr lang="en-US" sz="1200" dirty="0" err="1"/>
              <a:t>Baru</a:t>
            </a:r>
            <a:r>
              <a:rPr lang="en-US" sz="1200" dirty="0"/>
              <a:t>.</a:t>
            </a:r>
          </a:p>
          <a:p>
            <a:r>
              <a:rPr lang="en-US" sz="1200" dirty="0"/>
              <a:t>(31 Mei 2016)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8678602" y="3603001"/>
            <a:ext cx="0" cy="107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273280" y="5656828"/>
            <a:ext cx="1442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Kasus </a:t>
            </a:r>
            <a:r>
              <a:rPr lang="en-US" sz="1200" dirty="0" err="1"/>
              <a:t>suap</a:t>
            </a:r>
            <a:r>
              <a:rPr lang="en-US" sz="1200" dirty="0"/>
              <a:t> di PN Jakarta Utara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Saipul</a:t>
            </a:r>
            <a:r>
              <a:rPr lang="en-US" sz="1200" dirty="0"/>
              <a:t> Jamil.</a:t>
            </a:r>
          </a:p>
          <a:p>
            <a:r>
              <a:rPr lang="en-US" sz="1200" dirty="0"/>
              <a:t>(16 </a:t>
            </a:r>
            <a:r>
              <a:rPr lang="en-US" sz="1200" dirty="0" err="1"/>
              <a:t>Juni</a:t>
            </a:r>
            <a:r>
              <a:rPr lang="en-US" sz="1200" dirty="0"/>
              <a:t> 2016)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04174" y="1967898"/>
            <a:ext cx="144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KPK </a:t>
            </a:r>
            <a:r>
              <a:rPr lang="en-US" sz="1200" dirty="0" err="1"/>
              <a:t>memeriksa</a:t>
            </a:r>
            <a:r>
              <a:rPr lang="en-US" sz="1200" dirty="0"/>
              <a:t> La </a:t>
            </a:r>
            <a:r>
              <a:rPr lang="en-US" sz="1200" dirty="0" err="1"/>
              <a:t>Nyalla</a:t>
            </a:r>
            <a:r>
              <a:rPr lang="en-US" sz="1200" dirty="0"/>
              <a:t> di </a:t>
            </a:r>
            <a:r>
              <a:rPr lang="en-US" sz="1200" dirty="0" err="1"/>
              <a:t>Kejaksaan</a:t>
            </a:r>
            <a:r>
              <a:rPr lang="en-US" sz="1200" dirty="0"/>
              <a:t> </a:t>
            </a:r>
            <a:r>
              <a:rPr lang="en-US" sz="1200" dirty="0" err="1"/>
              <a:t>Agung</a:t>
            </a:r>
            <a:endParaRPr lang="en-US" sz="1200" dirty="0"/>
          </a:p>
          <a:p>
            <a:r>
              <a:rPr lang="en-US" sz="1200" dirty="0"/>
              <a:t>(21 </a:t>
            </a:r>
            <a:r>
              <a:rPr lang="en-US" sz="1200" dirty="0" err="1"/>
              <a:t>Juni</a:t>
            </a:r>
            <a:r>
              <a:rPr lang="en-US" sz="1200" dirty="0"/>
              <a:t> 2016)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584872" y="4448754"/>
            <a:ext cx="144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Kasus </a:t>
            </a:r>
            <a:r>
              <a:rPr lang="en-US" sz="1200" dirty="0" err="1"/>
              <a:t>suap</a:t>
            </a:r>
            <a:r>
              <a:rPr lang="en-US" sz="1200" dirty="0"/>
              <a:t> yang </a:t>
            </a:r>
            <a:r>
              <a:rPr lang="en-US" sz="1200" dirty="0" err="1"/>
              <a:t>melibatkan</a:t>
            </a:r>
            <a:r>
              <a:rPr lang="en-US" sz="1200" dirty="0"/>
              <a:t> </a:t>
            </a:r>
            <a:r>
              <a:rPr lang="en-US" sz="1200" dirty="0" err="1"/>
              <a:t>anggota</a:t>
            </a:r>
            <a:r>
              <a:rPr lang="en-US" sz="1200" dirty="0"/>
              <a:t> DPR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Partai</a:t>
            </a:r>
            <a:r>
              <a:rPr lang="en-US" sz="1200" dirty="0"/>
              <a:t> </a:t>
            </a:r>
            <a:r>
              <a:rPr lang="en-US" sz="1200" dirty="0" err="1"/>
              <a:t>Demokrat</a:t>
            </a:r>
            <a:r>
              <a:rPr lang="en-US" sz="1200" dirty="0"/>
              <a:t>, I </a:t>
            </a:r>
            <a:r>
              <a:rPr lang="en-US" sz="1200" dirty="0" err="1"/>
              <a:t>Putu</a:t>
            </a:r>
            <a:r>
              <a:rPr lang="en-US" sz="1200" dirty="0"/>
              <a:t> </a:t>
            </a:r>
            <a:r>
              <a:rPr lang="en-US" sz="1200" dirty="0" err="1"/>
              <a:t>Sudiartana</a:t>
            </a:r>
            <a:r>
              <a:rPr lang="en-US" sz="1200" dirty="0"/>
              <a:t>.</a:t>
            </a:r>
          </a:p>
          <a:p>
            <a:r>
              <a:rPr lang="en-US" sz="1200" dirty="0"/>
              <a:t>(28 </a:t>
            </a:r>
            <a:r>
              <a:rPr lang="en-US" sz="1200" dirty="0" err="1"/>
              <a:t>Juni</a:t>
            </a:r>
            <a:r>
              <a:rPr lang="en-US" sz="1200" dirty="0"/>
              <a:t> 2016)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702232" y="2820199"/>
            <a:ext cx="0" cy="8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609942" y="2082706"/>
            <a:ext cx="9519" cy="160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001486" y="2826827"/>
            <a:ext cx="0" cy="8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753600" y="3623711"/>
            <a:ext cx="2247" cy="2046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30315" y="2851762"/>
            <a:ext cx="0" cy="8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987704" y="3697805"/>
            <a:ext cx="2" cy="1643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72891" y="4661197"/>
            <a:ext cx="144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Revisi</a:t>
            </a:r>
            <a:r>
              <a:rPr lang="en-US" sz="1200" dirty="0"/>
              <a:t> UU KPK </a:t>
            </a:r>
            <a:r>
              <a:rPr lang="en-US" sz="1200" dirty="0" err="1"/>
              <a:t>dibatalkan</a:t>
            </a:r>
            <a:endParaRPr lang="en-US" sz="1200" dirty="0"/>
          </a:p>
          <a:p>
            <a:r>
              <a:rPr lang="en-US" sz="1200" dirty="0"/>
              <a:t>(22 </a:t>
            </a:r>
            <a:r>
              <a:rPr lang="en-US" sz="1200" dirty="0" err="1"/>
              <a:t>Februari</a:t>
            </a:r>
            <a:r>
              <a:rPr lang="en-US" sz="1200" dirty="0"/>
              <a:t> 2016)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95480" y="5323370"/>
            <a:ext cx="1443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Kapolri</a:t>
            </a:r>
            <a:r>
              <a:rPr lang="en-US" sz="1200" dirty="0"/>
              <a:t> </a:t>
            </a:r>
            <a:r>
              <a:rPr lang="en-US" sz="1200" dirty="0" err="1"/>
              <a:t>Badrodin</a:t>
            </a:r>
            <a:r>
              <a:rPr lang="en-US" sz="1200" dirty="0"/>
              <a:t> Haiti </a:t>
            </a:r>
            <a:r>
              <a:rPr lang="en-US" sz="1200" dirty="0" err="1"/>
              <a:t>melakukan</a:t>
            </a:r>
            <a:r>
              <a:rPr lang="en-US" sz="1200" dirty="0"/>
              <a:t> mutase </a:t>
            </a:r>
            <a:r>
              <a:rPr lang="en-US" sz="1200" dirty="0" err="1"/>
              <a:t>terhadap</a:t>
            </a:r>
            <a:r>
              <a:rPr lang="en-US" sz="1200" dirty="0"/>
              <a:t> 25 </a:t>
            </a:r>
            <a:r>
              <a:rPr lang="en-US" sz="1200" dirty="0" err="1"/>
              <a:t>perwira</a:t>
            </a:r>
            <a:r>
              <a:rPr lang="en-US" sz="1200" dirty="0"/>
              <a:t> </a:t>
            </a:r>
            <a:r>
              <a:rPr lang="en-US" sz="1200" dirty="0" err="1"/>
              <a:t>polisi</a:t>
            </a:r>
            <a:endParaRPr lang="en-US" sz="1200" dirty="0"/>
          </a:p>
          <a:p>
            <a:r>
              <a:rPr lang="en-US" sz="1200" dirty="0"/>
              <a:t>(14 </a:t>
            </a:r>
            <a:r>
              <a:rPr lang="en-US" sz="1200" dirty="0" err="1"/>
              <a:t>Maret</a:t>
            </a:r>
            <a:r>
              <a:rPr lang="en-US" sz="1200" dirty="0"/>
              <a:t> 2016)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9121082" y="1730033"/>
            <a:ext cx="25856" cy="194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213232" y="4577027"/>
            <a:ext cx="1422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Kejaksaan</a:t>
            </a:r>
            <a:r>
              <a:rPr lang="en-US" sz="1200" dirty="0"/>
              <a:t> </a:t>
            </a:r>
            <a:r>
              <a:rPr lang="en-US" sz="1200" dirty="0" err="1"/>
              <a:t>Agung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rotasi</a:t>
            </a:r>
            <a:r>
              <a:rPr lang="en-US" sz="1200" dirty="0"/>
              <a:t> 148 </a:t>
            </a:r>
            <a:r>
              <a:rPr lang="en-US" sz="1200" dirty="0" err="1"/>
              <a:t>pejabat</a:t>
            </a:r>
            <a:r>
              <a:rPr lang="en-US" sz="1200" dirty="0"/>
              <a:t> </a:t>
            </a:r>
            <a:r>
              <a:rPr lang="en-US" sz="1200" dirty="0" err="1"/>
              <a:t>eselon</a:t>
            </a:r>
            <a:r>
              <a:rPr lang="en-US" sz="1200" dirty="0"/>
              <a:t> II (38 orang)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eselon</a:t>
            </a:r>
            <a:r>
              <a:rPr lang="en-US" sz="1200" dirty="0"/>
              <a:t> III (110 orang)</a:t>
            </a:r>
          </a:p>
          <a:p>
            <a:r>
              <a:rPr lang="en-US" sz="1200" dirty="0"/>
              <a:t>(28 Mei 2016)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10738751" y="2809989"/>
            <a:ext cx="0" cy="8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043551" y="3686122"/>
            <a:ext cx="0" cy="8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1623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6016</TotalTime>
  <Words>3610</Words>
  <Application>Microsoft Office PowerPoint</Application>
  <PresentationFormat>Widescreen</PresentationFormat>
  <Paragraphs>443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DejaVu Sans</vt:lpstr>
      <vt:lpstr>Gill Sans MT</vt:lpstr>
      <vt:lpstr>Impact</vt:lpstr>
      <vt:lpstr>Wingdings</vt:lpstr>
      <vt:lpstr>Badge</vt:lpstr>
      <vt:lpstr>Kinerja Penanganan Kasus Korupsi Semester I 2016 </vt:lpstr>
      <vt:lpstr>Latar belakang</vt:lpstr>
      <vt:lpstr>tujuan</vt:lpstr>
      <vt:lpstr>metodologi</vt:lpstr>
      <vt:lpstr>Sumber data &amp; waktu pemantauan</vt:lpstr>
      <vt:lpstr>PowerPoint Presentation</vt:lpstr>
      <vt:lpstr>TEMUAN</vt:lpstr>
      <vt:lpstr>Kinerja Penindakan kasus Korupsi semester I 2016</vt:lpstr>
      <vt:lpstr>Kejadian penting (KEBIJAKAN DAN KASUS) TERKAIT PENINDAKaN SELAMA semester I 2016</vt:lpstr>
      <vt:lpstr>KINERJA PENYELIDIKAN Kasus Korupsi APH SEM I 2016</vt:lpstr>
      <vt:lpstr>KINERJA PENYELIDIKAN DIUKUR BERDASARKAN KASUS KORUPSI YANG MASUK TAHAP PENYIDIKAN</vt:lpstr>
      <vt:lpstr>KINERJA PENYELIDIKAN APH selama SEMESTER I 2016 (PENYELIDIKAN PENYIDIKAN)</vt:lpstr>
      <vt:lpstr>penanganan Kasus korupsi berdasarkan aparat penegak hukum SEMESTER I 2016</vt:lpstr>
      <vt:lpstr>kasus KORUPSI YANG MASUK TAHAP PENYIDIkaN PADA Semester I 2016 BERDASARKAN MODUS</vt:lpstr>
      <vt:lpstr>kasus KORUPSI YANG MASUK TAHAP PENYIDIkaN PADA Semester I 2016 BERDASARKAN Jenis Korupsi</vt:lpstr>
      <vt:lpstr>kasus korupsi yang masuk tahap penyidikan pada SEMESTER I 2016 berdasarkan sektor (5 Teratas)</vt:lpstr>
      <vt:lpstr>Kasus Korupsi Yang Masuk Tahap Penyidikan Pada Semester I 2016 Berdasarkan kategori Infrastruktur dan Non Infrastruktur</vt:lpstr>
      <vt:lpstr>kasus korupsi yang masuk tahap penyidikan pada SEMESTER I 2016 berdasarkan Provinsi (5 Teratas)</vt:lpstr>
      <vt:lpstr>kasus korupsi yang masuk tahap penyidikan pada SEMESTER I 2016 berdasarkan Lembaga (7 Teratas)</vt:lpstr>
      <vt:lpstr>Pelaku korupsi yang masuk tahap penyidikan pada SEMESTER I 2016 berdasarkan Jabatan (7 Teratas)</vt:lpstr>
      <vt:lpstr>KEPALA DAERAH YANG MENJADI TerSANGKA SELAMA 2010-2015</vt:lpstr>
      <vt:lpstr>Tren Penyidikan Kasus Korupsi</vt:lpstr>
      <vt:lpstr>TREN PENYIDIKAN DIUKUR BERDASARKAN BANYAKNYA KASUS YANG NAIK STATUS DARI PENYIDIKAN KE PENUNTUTAN</vt:lpstr>
      <vt:lpstr>TREN Kasus korupsi Yang Masuk TAHAP PENYIDIKAN Periode SEMESTER I 2010 – SEMESTER I 2016</vt:lpstr>
      <vt:lpstr>TREN Kasus korupsi Yang Masuk TAHAP PENYIDIKAN selama SEM I 2010 – SEM I 2016 Berdasarkan APH</vt:lpstr>
      <vt:lpstr>KINERJA PENYIDIKAN (TUNGGAKAN KASUS) SEM I 2016</vt:lpstr>
      <vt:lpstr>kinerja Penyidikan APH Semester I 2016</vt:lpstr>
      <vt:lpstr>Profil dan contoh kasus yang naik dari penyidikan ke penuntutan PADA SEM I 2016</vt:lpstr>
      <vt:lpstr>Profil dan contoh kasus yang tetap ditahap penyidikan (tunggakan) PADA SEM I 2016</vt:lpstr>
      <vt:lpstr>Lima Kejaksaan Yang Memiliki tunggakan kasus paling banyak (kasus tetap ditahap peNyidikan)</vt:lpstr>
      <vt:lpstr>Lima POLDA Yang Memiliki tunggakan kasus paling banyak (kasus tetap ditahap peNyidikan)</vt:lpstr>
      <vt:lpstr>Kesimpulan</vt:lpstr>
      <vt:lpstr>Rekomendasi</vt:lpstr>
      <vt:lpstr>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Kinerja Penanganan Kasus Korupsi Semester I 2016</dc:title>
  <dc:creator>wana alamsyah</dc:creator>
  <cp:lastModifiedBy>wana alamsyah</cp:lastModifiedBy>
  <cp:revision>125</cp:revision>
  <cp:lastPrinted>2016-08-27T14:46:35Z</cp:lastPrinted>
  <dcterms:created xsi:type="dcterms:W3CDTF">2016-08-13T14:18:09Z</dcterms:created>
  <dcterms:modified xsi:type="dcterms:W3CDTF">2016-08-27T14:47:01Z</dcterms:modified>
</cp:coreProperties>
</file>